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4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321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306" r:id="rId15"/>
    <p:sldId id="307" r:id="rId16"/>
    <p:sldId id="268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6" r:id="rId25"/>
    <p:sldId id="315" r:id="rId26"/>
    <p:sldId id="317" r:id="rId27"/>
    <p:sldId id="322" r:id="rId28"/>
    <p:sldId id="319" r:id="rId29"/>
    <p:sldId id="318" r:id="rId30"/>
    <p:sldId id="320" r:id="rId31"/>
    <p:sldId id="323" r:id="rId32"/>
    <p:sldId id="324" r:id="rId33"/>
    <p:sldId id="272" r:id="rId34"/>
    <p:sldId id="325" r:id="rId35"/>
    <p:sldId id="269" r:id="rId36"/>
    <p:sldId id="270" r:id="rId37"/>
    <p:sldId id="271" r:id="rId38"/>
    <p:sldId id="499" r:id="rId39"/>
    <p:sldId id="539" r:id="rId40"/>
    <p:sldId id="540" r:id="rId41"/>
    <p:sldId id="548" r:id="rId42"/>
    <p:sldId id="526" r:id="rId43"/>
    <p:sldId id="528" r:id="rId44"/>
    <p:sldId id="549" r:id="rId45"/>
    <p:sldId id="529" r:id="rId46"/>
    <p:sldId id="542" r:id="rId47"/>
    <p:sldId id="531" r:id="rId48"/>
    <p:sldId id="551" r:id="rId49"/>
    <p:sldId id="550" r:id="rId50"/>
    <p:sldId id="538" r:id="rId51"/>
    <p:sldId id="534" r:id="rId52"/>
    <p:sldId id="535" r:id="rId53"/>
    <p:sldId id="547" r:id="rId54"/>
    <p:sldId id="536" r:id="rId55"/>
    <p:sldId id="544" r:id="rId56"/>
    <p:sldId id="545" r:id="rId57"/>
    <p:sldId id="552" r:id="rId58"/>
    <p:sldId id="546" r:id="rId59"/>
    <p:sldId id="553" r:id="rId60"/>
    <p:sldId id="305" r:id="rId61"/>
  </p:sldIdLst>
  <p:sldSz cx="12192000" cy="6858000"/>
  <p:notesSz cx="6858000" cy="9144000"/>
  <p:embeddedFontLst>
    <p:embeddedFont>
      <p:font typeface="Abadi" panose="020B0604020104020204" pitchFamily="34" charset="0"/>
      <p:regular r:id="rId63"/>
    </p:embeddedFont>
    <p:embeddedFont>
      <p:font typeface="Cambria Math" panose="02040503050406030204" pitchFamily="18" charset="0"/>
      <p:regular r:id="rId64"/>
    </p:embeddedFont>
    <p:embeddedFont>
      <p:font typeface="NanumSquareOTF Bold" panose="020B0600000101010101" pitchFamily="34" charset="-127"/>
      <p:bold r:id="rId65"/>
    </p:embeddedFont>
    <p:embeddedFont>
      <p:font typeface="NanumSquareOTF ExtraBold" panose="020B0600000101010101" pitchFamily="34" charset="-127"/>
      <p:bold r:id="rId66"/>
    </p:embeddedFont>
    <p:embeddedFont>
      <p:font typeface="NanumSquareRoundOTF Bold" panose="020B0600000101010101" pitchFamily="34" charset="-127"/>
      <p:bold r:id="rId67"/>
    </p:embeddedFont>
    <p:embeddedFont>
      <p:font typeface="NanumSquareRoundOTF Regular" panose="020B0600000101010101" pitchFamily="34" charset="-127"/>
      <p:regular r:id="rId68"/>
    </p:embeddedFont>
    <p:embeddedFont>
      <p:font typeface="나눔스퀘어OTF Bold" panose="020B0600000101010101" pitchFamily="34" charset="-127"/>
      <p:bold r:id="rId69"/>
    </p:embeddedFont>
    <p:embeddedFont>
      <p:font typeface="나눔스퀘어OTF ExtraBold" panose="020B0600000101010101" pitchFamily="34" charset="-127"/>
      <p:bold r:id="rId70"/>
    </p:embeddedFont>
    <p:embeddedFont>
      <p:font typeface="나눔스퀘어라운드OTF Bold" panose="020B0600000101010101" pitchFamily="34" charset="-127"/>
      <p:bold r:id="rId71"/>
    </p:embeddedFont>
    <p:embeddedFont>
      <p:font typeface="나눔스퀘어라운드OTF Regular" panose="020B0600000101010101" pitchFamily="34" charset="-127"/>
      <p:regular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진욱" initials="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4C11A-2089-438F-9316-47F752552453}" v="1573" dt="2024-02-21T14:11:52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4" autoAdjust="0"/>
    <p:restoredTop sz="81912" autoAdjust="0"/>
  </p:normalViewPr>
  <p:slideViewPr>
    <p:cSldViewPr snapToGrid="0" snapToObjects="1">
      <p:cViewPr varScale="1">
        <p:scale>
          <a:sx n="61" d="100"/>
          <a:sy n="61" d="100"/>
        </p:scale>
        <p:origin x="921" y="21"/>
      </p:cViewPr>
      <p:guideLst>
        <p:guide orient="horz" pos="2135"/>
        <p:guide pos="3840"/>
      </p:guideLst>
    </p:cSldViewPr>
  </p:slideViewPr>
  <p:outlineViewPr>
    <p:cViewPr>
      <p:scale>
        <a:sx n="33" d="100"/>
        <a:sy n="33" d="100"/>
      </p:scale>
      <p:origin x="0" y="-4096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1852303-ABE6-2C44-B445-FC2D2FACCD81}" type="datetime1">
              <a:rPr kumimoji="1" lang="ko-Kore-KR" altLang="en-US"/>
              <a:pPr lvl="0">
                <a:defRPr/>
              </a:pPr>
              <a:t>02/22/2024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85CD8F2-563F-614B-A6BC-615A44E2F099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2833114/tf-keras-layers-multiheadattentions-argument-key-dim-sometimes-not-matches-to-p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tackoverflow.com/questions/72833114/tf-keras-layers-multiheadattentions-argument-key-dim-sometimes-not-matches-to-p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13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14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4217895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658483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16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14632-03FA-0074-29CD-8B853C71C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3D2806-47F9-9593-B8C8-DFA0C6990E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88A8DC-CDEA-7972-3F92-44E147C6D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8807C-2E83-054E-30E8-D56B561F9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90953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7D915-B9A7-336E-56D6-827032D9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B99C76-DC15-619D-E11E-9AC6D76905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01FBFF-B070-C653-4DE0-B95782153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6297B-F8BD-E5A8-813C-04E20B8AB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395806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4993D-1BF6-CB42-48B0-76845E116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65414D-91CD-2D97-4260-86A015965F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A7086B-7BD7-685E-78DC-BEB3C8F0D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@tf.function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을 사용하면 정적인 그래프로 변환되어 효율적인 실행이 가능해집니다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. </a:t>
            </a:r>
          </a:p>
          <a:p>
            <a:pPr lvl="0"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이를 통해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TensorFlow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의 자동 미분 및 그래프 최적화 기능을 활용할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B701B-BE55-0005-B802-04659724A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19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07663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7FF10-C034-00EC-875D-9C459A10F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2610C3-AB72-9A22-7648-4FCCBB4F64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1D452-7905-701A-4EC7-D97C570C4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F2F1F-A155-C0D0-4D9C-617036C3E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20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373755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1670F-7F05-E366-7103-78000D1F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698F4-A579-36AB-F8DB-D389135682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908ED4-9DF1-BA3E-FB89-DEC48CED3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7C9A4E-9DA6-A765-8C3F-0CD73D371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21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74952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1F8A-31E4-8893-4FB8-35393343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151FDF-CA67-EBB5-6F26-387491E4F9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5A18C2-C22C-9870-2A8C-717E894CA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D96C5-B554-FB20-B5B4-0C844B3CB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22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379070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33C50-1C98-DC5B-2986-73FEF0B8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BBA988-E0DD-8A8B-439F-7F2C027B69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457380-4C3A-F6C9-13A5-44CCC1F47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8D9AA-3D34-D3CC-5905-19ADE5809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23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0322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4E327-84B6-2526-9D7B-53CA9AC8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76664C-D3B6-5292-EB4E-AC51379FF2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147C4F-BE8D-178A-67AE-A15BE453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A108B-55E7-E873-0E60-B2C70AC0C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24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48951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5FF36-9FF6-1845-7352-98B7A3B0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C67826-07A7-FD04-5FEB-5E180C3FC1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CFF353-37F4-D5BC-9778-4A0DCB9A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A28C7-D7FE-FB72-264B-B08CE1C72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25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342471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71B80-492E-A949-8700-CD4080F6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19C1A-331B-E65C-3D63-677A8AB93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EF95B9-20D4-85A6-FB4A-EC1B29D2D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A5CB50-1A07-F20B-1078-A7EE77271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26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417054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6A0E0-DFD5-5759-2912-23AD3AA5A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C0AAF9-5E45-F15E-1865-EAC75F8505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F889BB-CE13-09F9-ACCB-E382CBBF8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A0EC0B-85E3-D1B2-CD67-9F5E914A4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27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737309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28CA-E337-A2B9-77B2-AD913CD21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CCB736-8FDF-CC86-024F-5F239673B0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22ABA8-E56C-0B3B-F1EA-C0C925A1E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08D65-F24D-46C9-C262-D60C328E8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28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133750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F720-951B-ED58-3A8C-84ECA9FB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980BF-5DA8-F723-1C69-02BEEB5157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3AF657-4EF7-BB63-B486-4FF36AD3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226B1-0BAC-59CC-E5FD-C5197E8BD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29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99291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465D-605C-4701-9B89-97707A99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01F75F-6893-1899-7DFE-7B5FF92C50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2CDA76-77C0-3351-B859-B3EB72C55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70D68-2072-0E61-28F7-2AAD176FB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30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66604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2865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380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915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408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927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4542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8C4B6-6C5E-97A8-ED1B-B422303F0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EC4FE7-1A87-E1D4-EEB4-0FE9A6C8E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CCF36-474B-7F02-7737-AA9E9B137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F5B430-C924-62B7-DF08-3563B4427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3896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CA2A7-A72D-8159-E16A-33D9C77E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CC4453-ADB7-241E-538E-9E81F720D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E7E066-75F5-A387-84CC-B34F78465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5960B-882B-4EC4-C265-C899B03A2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962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A133-67E4-D421-651E-6046417D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82AB9B-69BF-78F6-EBEB-85F78CBED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148152-BB34-093F-171D-0082BA8F2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74E607-29E8-8532-6A55-A2C0C394A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696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4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E722-124A-936E-DD0D-C10F0571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C7E697-146E-44E1-4DDB-A2FA4DD70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5D413616-EF39-E334-A17A-92B549EDBC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sz="1200" b="1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tf.keras.layers.MultiHeadAttention</a:t>
                </a:r>
                <a:r>
                  <a:rPr lang="en-US" altLang="ko-KR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레이어 코드</a:t>
                </a:r>
                <a:r>
                  <a:rPr lang="en-US" altLang="ko-KR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https://github.com/keras-team/keras/blob/v2.15.0/keras/layers/attention/multi_head_attention.py#L130-L731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14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: </a:t>
                </a:r>
                <a:r>
                  <a:rPr lang="ko-KR" altLang="en-US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코드에서는 같게 설정함</a:t>
                </a:r>
                <a:r>
                  <a:rPr lang="en-US" altLang="ko-KR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 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(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이유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임의로 설정함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)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에 대한 참고 사이트 </a:t>
                </a:r>
                <a:r>
                  <a:rPr lang="en-US" altLang="ko-KR" dirty="0" err="1">
                    <a:hlinkClick r:id="rId3"/>
                  </a:rPr>
                  <a:t>tensorflow</a:t>
                </a:r>
                <a:r>
                  <a:rPr lang="en-US" altLang="ko-KR" dirty="0">
                    <a:hlinkClick r:id="rId3"/>
                  </a:rPr>
                  <a:t> - </a:t>
                </a:r>
                <a:r>
                  <a:rPr lang="en-US" altLang="ko-KR" dirty="0" err="1">
                    <a:hlinkClick r:id="rId3"/>
                  </a:rPr>
                  <a:t>tf.keras.layers.MultiHeadAttention</a:t>
                </a:r>
                <a:r>
                  <a:rPr lang="ko-KR" altLang="en-US" dirty="0">
                    <a:hlinkClick r:id="rId3"/>
                  </a:rPr>
                  <a:t>의 인수</a:t>
                </a:r>
                <a:r>
                  <a:rPr lang="en-US" altLang="ko-KR" dirty="0" err="1">
                    <a:hlinkClick r:id="rId3"/>
                  </a:rPr>
                  <a:t>key_dim</a:t>
                </a:r>
                <a:r>
                  <a:rPr lang="en-US" altLang="ko-KR" dirty="0">
                    <a:hlinkClick r:id="rId3"/>
                  </a:rPr>
                  <a:t> </a:t>
                </a:r>
                <a:r>
                  <a:rPr lang="ko-KR" altLang="en-US" dirty="0">
                    <a:hlinkClick r:id="rId3"/>
                  </a:rPr>
                  <a:t>때때로 종이의 예제와 일치하지 않습니다</a:t>
                </a:r>
                <a:r>
                  <a:rPr lang="en-US" altLang="ko-KR" dirty="0">
                    <a:hlinkClick r:id="rId3"/>
                  </a:rPr>
                  <a:t>. - Stack Overflow</a:t>
                </a:r>
                <a:endParaRPr lang="en-US" altLang="ko-KR" sz="1200" b="1" dirty="0">
                  <a:solidFill>
                    <a:srgbClr val="FF0000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228600" indent="-228600">
                  <a:buAutoNum type="arabicPeriod"/>
                </a:pPr>
                <a:endParaRPr kumimoji="1" lang="en" altLang="ko-Kore-KR" dirty="0"/>
              </a:p>
            </p:txBody>
          </p:sp>
        </mc:Choice>
        <mc:Fallback xmlns="">
          <p:sp>
            <p:nvSpPr>
              <p:cNvPr id="3" name="슬라이드 노트 개체 틀 2">
                <a:extLst>
                  <a:ext uri="{FF2B5EF4-FFF2-40B4-BE49-F238E27FC236}">
                    <a16:creationId xmlns:a16="http://schemas.microsoft.com/office/drawing/2014/main" id="{5D413616-EF39-E334-A17A-92B549EDBC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sz="1200" b="1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tf.keras.layers.MultiHeadAttention</a:t>
                </a:r>
                <a:r>
                  <a:rPr lang="en-US" altLang="ko-KR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레이어 코드</a:t>
                </a:r>
                <a:r>
                  <a:rPr lang="en-US" altLang="ko-KR" sz="12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https://github.com/keras-team/keras/blob/v2.15.0/keras/layers/attention/multi_head_attention.py#L130-L731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lang="en-US" altLang="ko-KR" sz="1400" b="1" i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𝒅_𝒌=</a:t>
                </a:r>
                <a:r>
                  <a:rPr lang="en-US" altLang="ko-KR" sz="1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ko-KR" sz="1200" b="1" i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𝒅_𝒎𝒐𝒅𝒆𝒍</a:t>
                </a:r>
                <a:r>
                  <a:rPr lang="en-US" altLang="ko-KR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: </a:t>
                </a:r>
                <a:r>
                  <a:rPr lang="ko-KR" altLang="en-US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코드에서는 같게 설정함</a:t>
                </a:r>
                <a:r>
                  <a:rPr lang="en-US" altLang="ko-KR" sz="1200" b="1" dirty="0">
                    <a:solidFill>
                      <a:schemeClr val="accent2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 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(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이유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임의로 설정함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)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에 대한 참고 사이트 </a:t>
                </a:r>
                <a:r>
                  <a:rPr lang="en-US" altLang="ko-KR" dirty="0" err="1">
                    <a:hlinkClick r:id="rId4"/>
                  </a:rPr>
                  <a:t>tensorflow</a:t>
                </a:r>
                <a:r>
                  <a:rPr lang="en-US" altLang="ko-KR" dirty="0">
                    <a:hlinkClick r:id="rId4"/>
                  </a:rPr>
                  <a:t> - </a:t>
                </a:r>
                <a:r>
                  <a:rPr lang="en-US" altLang="ko-KR" dirty="0" err="1">
                    <a:hlinkClick r:id="rId4"/>
                  </a:rPr>
                  <a:t>tf.keras.layers.MultiHeadAttention</a:t>
                </a:r>
                <a:r>
                  <a:rPr lang="ko-KR" altLang="en-US" dirty="0">
                    <a:hlinkClick r:id="rId4"/>
                  </a:rPr>
                  <a:t>의 인수</a:t>
                </a:r>
                <a:r>
                  <a:rPr lang="en-US" altLang="ko-KR" dirty="0" err="1">
                    <a:hlinkClick r:id="rId4"/>
                  </a:rPr>
                  <a:t>key_dim</a:t>
                </a:r>
                <a:r>
                  <a:rPr lang="en-US" altLang="ko-KR" dirty="0">
                    <a:hlinkClick r:id="rId4"/>
                  </a:rPr>
                  <a:t> </a:t>
                </a:r>
                <a:r>
                  <a:rPr lang="ko-KR" altLang="en-US" dirty="0">
                    <a:hlinkClick r:id="rId4"/>
                  </a:rPr>
                  <a:t>때때로 종이의 예제와 일치하지 않습니다</a:t>
                </a:r>
                <a:r>
                  <a:rPr lang="en-US" altLang="ko-KR" dirty="0">
                    <a:hlinkClick r:id="rId4"/>
                  </a:rPr>
                  <a:t>. - Stack Overflow</a:t>
                </a:r>
                <a:endParaRPr lang="en-US" altLang="ko-KR" sz="1200" b="1" dirty="0">
                  <a:solidFill>
                    <a:srgbClr val="FF0000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228600" indent="-228600">
                  <a:buAutoNum type="arabicPeriod"/>
                </a:pPr>
                <a:endParaRPr kumimoji="1" lang="en" altLang="ko-Kore-KR" dirty="0"/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A09C82-AA73-F9B3-2BFF-D6EB79C33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719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F1EB-B454-F967-D991-652E7083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4AF369-704F-7FFF-49C7-9187C4061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DBA4A0-6960-775D-5B18-66911562B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6C912-1AD5-D84E-CC80-4109E9F7C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720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B8BCB-DDC2-F3C1-ECCA-21FB51DC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F1C23B-D120-ECAF-F026-321B5E5D2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83A6A5-DAA6-E310-3E9E-42B492BAE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8B6EC-EA18-2980-C5FA-E868BCB76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95092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EB955-A0C0-643E-8828-DBB74A6D5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885AD5-323C-DA0C-FA35-7A13006C4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5A4359-42C7-4705-2B9B-DF8015BBE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87F76-F1B4-229E-465D-94C86C8C1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5216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9FFD-2B07-E54B-0D8F-E71C5D80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EDB3ED-CC9B-4E25-2B09-A4749F206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D36472-3782-F75C-B5F8-E77B68B80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167BB-D912-E5BD-90AD-EDE525F1F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2858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6042-E806-F007-F6CF-28D2002E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8C07F8-CDF8-9C3B-46D3-CAB384B60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5EB638-7721-D89C-EEAE-3F67BCA04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676DE-E780-6C50-3F9A-7B8126E4E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8862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84A0-6982-EDDB-1A75-814A504E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83D237-5741-791D-E296-4131D645B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FAFCF5-29F6-B9C4-DD2D-6D8F3031B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EBC167-11C6-E9A2-4451-E59EE7CD2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4072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9DF7-A788-7E2B-C94D-BC650150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BDCFBC-647B-E013-A2D0-6BF711D74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ACCC31-D1A2-71BA-4A29-18E63C64F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B0A2E-A6C3-A06D-54E8-F521472A0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980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501A-26CF-6801-55BE-3D7F5422D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1395F8-3AF5-B7AA-911D-7F4FB6034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C641EB-D440-7A6D-943F-5FAC77939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E310A-8E96-0A14-4BA6-D00875056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77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16C4-0E6C-16F5-A539-FF6F86FF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47DD22-BE23-D2F4-1C66-CF88E0FD3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A5784F-E29B-DBD5-B120-5E298093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41BEC-42C3-0BF1-47A0-2C312FA83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841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5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A8B0-D1E9-8883-B5AC-F4FA97153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AB824C-09D0-C1CC-578D-5AE01E1CB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2954A-FA0A-DE08-F27A-A3301AA97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7870B-100D-E9F5-7919-D5567AA32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9429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C48A4-28AD-DABD-9EBE-D0B73F6C9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A65699-8CE1-08FA-00C3-EBD255E72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0A5A0D-115A-07B7-97A4-272CEBD18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744AC9-FBF2-12FE-F9A1-8484440B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3787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DE360-9EA8-6396-D6FD-4F85D908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734906-A981-BB8D-7930-FE59569B6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A9E049-1189-5226-9227-5B20AD0FC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AFD1F-193A-8D13-720A-798A01D10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80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35AF-094A-7ACE-868E-06E590859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74D962-5DB1-6098-3A20-5ACDE3B1E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17028F-845D-0A31-47CB-D3701EF59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53400-D187-9F7F-313E-613C6496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924951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04225-7D25-7C17-3C6B-9988C4E08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133873-DA16-0E7B-732C-D31139E9A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CCDFB4-9280-23C0-1496-5B0D3D40E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5A8B02-67D3-4218-D935-C8C3728AC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141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AAAB-84D9-4DA9-8B3C-D21301B8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559AD6-8CF5-4F17-9EA6-6B36449D2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0AD822-CE78-5A76-75F3-AEA8D72C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5B423-06CF-3CDF-2257-382D7F175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43057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9428-4764-600A-C596-AD1DDDE8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3C138-6929-F545-C053-37D80577E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A4E896-0A50-9AC7-9EC6-BE7A0A480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DA2B8-4F4F-13EC-F754-D7131FC11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47008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3600-7667-4664-FB9D-68C027F8A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5BECCB-AD86-46AC-2A40-B8C6F1F75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BFB117-A75D-FA39-4BF4-C0B250B89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ore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D8CE3-0026-D87E-9090-75C9F561B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CD8F2-563F-614B-A6BC-615A44E2F099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639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60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A9016-BE03-2619-5FD0-193F9045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3CC6B6-5F40-854E-71EC-C86803C969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47AA3F-11D1-38DF-439B-421008502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15C16-5479-8DE4-E002-5B5015D21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6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5604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7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tensorflow_text</a:t>
            </a:r>
            <a:r>
              <a:rPr lang="ko-KR" altLang="en-US" dirty="0"/>
              <a:t> 라이브러리의 </a:t>
            </a:r>
            <a:r>
              <a:rPr lang="ko-KR" altLang="en-US" dirty="0" err="1"/>
              <a:t>tools</a:t>
            </a:r>
            <a:r>
              <a:rPr lang="ko-KR" altLang="en-US" dirty="0"/>
              <a:t> 모듈에서 </a:t>
            </a:r>
            <a:r>
              <a:rPr lang="ko-KR" altLang="en-US" dirty="0" err="1"/>
              <a:t>wordpiece_vocab</a:t>
            </a:r>
            <a:r>
              <a:rPr lang="ko-KR" altLang="en-US" dirty="0"/>
              <a:t> 모듈로부터 </a:t>
            </a:r>
            <a:r>
              <a:rPr lang="ko-KR" altLang="en-US" dirty="0" err="1"/>
              <a:t>bert_vocab_from_dataset</a:t>
            </a:r>
            <a:r>
              <a:rPr lang="ko-KR" altLang="en-US" dirty="0"/>
              <a:t> 함수를 가져온다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  <p:sp>
        <p:nvSpPr>
          <p:cNvPr id="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85CD8F2-563F-614B-A6BC-615A44E2F099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46E60-E168-754A-A69D-90F048B69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7341"/>
            <a:ext cx="9144000" cy="1061942"/>
          </a:xfrm>
        </p:spPr>
        <p:txBody>
          <a:bodyPr anchor="b"/>
          <a:lstStyle>
            <a:lvl1pPr algn="ctr">
              <a:defRPr sz="6000" b="1" i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1D1ED-6491-5B4E-AABC-FBC2B57C4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9064"/>
            <a:ext cx="9144000" cy="1655762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 b="1" i="0">
                <a:solidFill>
                  <a:srgbClr val="0020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A07ABFE-91CA-984F-B534-9772AD56314B}"/>
              </a:ext>
            </a:extLst>
          </p:cNvPr>
          <p:cNvCxnSpPr>
            <a:cxnSpLocks/>
          </p:cNvCxnSpPr>
          <p:nvPr userDrawn="1"/>
        </p:nvCxnSpPr>
        <p:spPr>
          <a:xfrm>
            <a:off x="1343040" y="1463040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AEA993-58B1-4647-8D9B-8E34A88ACFCA}"/>
              </a:ext>
            </a:extLst>
          </p:cNvPr>
          <p:cNvCxnSpPr>
            <a:cxnSpLocks/>
          </p:cNvCxnSpPr>
          <p:nvPr userDrawn="1"/>
        </p:nvCxnSpPr>
        <p:spPr>
          <a:xfrm>
            <a:off x="1343040" y="3028604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117789-BC2E-A942-BEFC-0B8B4EC7970A}"/>
              </a:ext>
            </a:extLst>
          </p:cNvPr>
          <p:cNvSpPr txBox="1"/>
          <p:nvPr userDrawn="1"/>
        </p:nvSpPr>
        <p:spPr>
          <a:xfrm>
            <a:off x="2891854" y="6165237"/>
            <a:ext cx="6408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HONGIK UNIVERSITY</a:t>
            </a:r>
          </a:p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HIGH-PERFORMANCE DATA PROCESSING &amp; ANALYSIS LAB</a:t>
            </a:r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288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[H] 4">
            <a:extLst>
              <a:ext uri="{FF2B5EF4-FFF2-40B4-BE49-F238E27FC236}">
                <a16:creationId xmlns:a16="http://schemas.microsoft.com/office/drawing/2014/main" id="{C9A47C5D-71AA-5B42-BD8A-34B35F2EEAC2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E87F548-93F5-7B42-A9AC-1195531041D4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36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E37E-7A0A-D34A-9F8F-BF27C8C9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B5F19-AD4F-CA46-9643-43057A8BD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00832-DFDF-DC45-BC76-B1B4135E3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102F86-E3DD-CD47-9234-B6468F5A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EC70-E7A0-9745-805B-8CCC79D28A80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672F-E1D9-354D-9761-64D964614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1C09B6-5930-E046-AA32-83111B7D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C58E9064-DFEF-FA4E-89E3-DB7FA369B04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B0232F2-C08A-264B-BEE9-7116BA0FFEB3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579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9F258-9C13-0742-A703-42DD7858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22B1FF-89C1-F54F-9DD1-F71B60B46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B8CCD3-7AB8-3F40-B5BC-F1760468B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5431F-782E-6646-92B1-4F7B8118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4A07-74D2-0E4E-8B6C-A6407890C373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AE7BE-2C75-4A40-A70E-E880E726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60518-1994-534E-8C47-A93AF826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09DC24DF-AE5C-AA4F-8E9F-5F6FBC5B34A2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F908727-F9A2-4A4A-8538-79B59074C8B1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036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36B14-2617-0C47-BC42-89D81E63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8B34BD-D069-9549-8DF6-2653D1965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AAB97-29EE-E549-A766-ADDD3D4C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9D16-30AA-5143-9710-1247EA6F2676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CD7EF-AC9E-0A4E-AC76-1B565694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7B828-455D-AA44-9690-B20933FA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25824F0D-2FC4-1B4E-8B97-39BD892BBB05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A3664AB-AB53-9947-865F-A0D382A13BC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351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D2591-2039-A74D-A9B5-12C816A3D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E9E09-1DD0-CB41-9AD3-3F368E3DB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F710E-B4C7-E642-8DBD-34C00DB2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9D9A0-52F9-5C45-AA64-FB7292FC530D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2EE4E2-2FC4-9E41-9D13-91A3E300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49A5F4-130E-8042-8738-E5EC4847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905B2226-86FD-784D-9F7F-99160903D0EF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78388A2-2D32-9F48-923E-B664750C858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3690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A07ABFE-91CA-984F-B534-9772AD56314B}"/>
              </a:ext>
            </a:extLst>
          </p:cNvPr>
          <p:cNvCxnSpPr>
            <a:cxnSpLocks/>
          </p:cNvCxnSpPr>
          <p:nvPr userDrawn="1"/>
        </p:nvCxnSpPr>
        <p:spPr>
          <a:xfrm>
            <a:off x="1343040" y="2660244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AEA993-58B1-4647-8D9B-8E34A88ACFCA}"/>
              </a:ext>
            </a:extLst>
          </p:cNvPr>
          <p:cNvCxnSpPr>
            <a:cxnSpLocks/>
          </p:cNvCxnSpPr>
          <p:nvPr userDrawn="1"/>
        </p:nvCxnSpPr>
        <p:spPr>
          <a:xfrm>
            <a:off x="1343040" y="4225808"/>
            <a:ext cx="9505920" cy="0"/>
          </a:xfrm>
          <a:prstGeom prst="line">
            <a:avLst/>
          </a:prstGeom>
          <a:ln w="57150">
            <a:solidFill>
              <a:srgbClr val="002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117789-BC2E-A942-BEFC-0B8B4EC7970A}"/>
              </a:ext>
            </a:extLst>
          </p:cNvPr>
          <p:cNvSpPr txBox="1"/>
          <p:nvPr userDrawn="1"/>
        </p:nvSpPr>
        <p:spPr>
          <a:xfrm>
            <a:off x="2891854" y="6165237"/>
            <a:ext cx="6408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HONGIK UNIVERSITY</a:t>
            </a:r>
          </a:p>
          <a:p>
            <a:pPr algn="ctr"/>
            <a:r>
              <a:rPr kumimoji="1" lang="en-US" altLang="ko-Kore-KR" b="1" i="0" dirty="0">
                <a:solidFill>
                  <a:srgbClr val="00204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HIGH-PERFORMANCE DATA PROCESSING &amp; ANALYSIS LAB</a:t>
            </a:r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kumimoji="1" lang="ko-Kore-KR" altLang="en-US" b="1" i="0" dirty="0">
              <a:solidFill>
                <a:srgbClr val="00204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6CD04-0CFF-F443-9DD4-1297FFDD8AF3}"/>
              </a:ext>
            </a:extLst>
          </p:cNvPr>
          <p:cNvSpPr txBox="1"/>
          <p:nvPr userDrawn="1"/>
        </p:nvSpPr>
        <p:spPr>
          <a:xfrm>
            <a:off x="3742599" y="2889028"/>
            <a:ext cx="4706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b="1" i="0" dirty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You!</a:t>
            </a:r>
            <a:endParaRPr kumimoji="1" lang="ko-Kore-KR" altLang="en-US" sz="6600" b="1" i="0" dirty="0">
              <a:solidFill>
                <a:srgbClr val="0020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230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B5164-F69D-464A-AA1F-AF799D13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220E-BEDA-BE44-8DD3-2C00523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  <a:solidFill>
            <a:srgbClr val="DFE4EF"/>
          </a:solidFill>
          <a:ln>
            <a:solidFill>
              <a:srgbClr val="DFE4EF"/>
            </a:solidFill>
          </a:ln>
        </p:spPr>
        <p:txBody>
          <a:bodyPr lIns="72000" tIns="108000"/>
          <a:lstStyle>
            <a:lvl1pPr>
              <a:defRPr>
                <a:solidFill>
                  <a:srgbClr val="002048"/>
                </a:solidFill>
              </a:defRPr>
            </a:lvl1pPr>
            <a:lvl2pPr>
              <a:defRPr>
                <a:solidFill>
                  <a:srgbClr val="002048"/>
                </a:solidFill>
              </a:defRPr>
            </a:lvl2pPr>
            <a:lvl3pPr>
              <a:defRPr>
                <a:solidFill>
                  <a:srgbClr val="002048"/>
                </a:solidFill>
              </a:defRPr>
            </a:lvl3pPr>
            <a:lvl4pPr>
              <a:defRPr>
                <a:solidFill>
                  <a:srgbClr val="002048"/>
                </a:solidFill>
              </a:defRPr>
            </a:lvl4pPr>
            <a:lvl5pPr>
              <a:defRPr>
                <a:solidFill>
                  <a:srgbClr val="002048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C34C40C6-2FCC-994F-924D-CECF2EA81C7E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E4C6D7-6483-2849-8BE4-7A2B8E83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" y="6246275"/>
            <a:ext cx="381600" cy="381600"/>
          </a:xfrm>
        </p:spPr>
        <p:txBody>
          <a:bodyPr/>
          <a:lstStyle>
            <a:lvl1pPr algn="ctr">
              <a:defRPr sz="1300" b="1">
                <a:solidFill>
                  <a:srgbClr val="002048"/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522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7D220E-BEDA-BE44-8DD3-2C00523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002048"/>
                </a:solidFill>
              </a:defRPr>
            </a:lvl1pPr>
            <a:lvl2pPr>
              <a:defRPr>
                <a:solidFill>
                  <a:srgbClr val="002048"/>
                </a:solidFill>
              </a:defRPr>
            </a:lvl2pPr>
            <a:lvl3pPr>
              <a:defRPr>
                <a:solidFill>
                  <a:srgbClr val="002048"/>
                </a:solidFill>
              </a:defRPr>
            </a:lvl3pPr>
            <a:lvl4pPr>
              <a:defRPr>
                <a:solidFill>
                  <a:srgbClr val="002048"/>
                </a:solidFill>
              </a:defRPr>
            </a:lvl4pPr>
            <a:lvl5pPr>
              <a:defRPr>
                <a:solidFill>
                  <a:srgbClr val="002048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9" name="육각형[H] 8">
            <a:extLst>
              <a:ext uri="{FF2B5EF4-FFF2-40B4-BE49-F238E27FC236}">
                <a16:creationId xmlns:a16="http://schemas.microsoft.com/office/drawing/2014/main" id="{C34C40C6-2FCC-994F-924D-CECF2EA81C7E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6F439-A510-3846-AAA1-B51886DD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" y="6246275"/>
            <a:ext cx="381600" cy="381600"/>
          </a:xfrm>
        </p:spPr>
        <p:txBody>
          <a:bodyPr/>
          <a:lstStyle>
            <a:lvl1pPr algn="ctr">
              <a:defRPr sz="1300" b="1">
                <a:solidFill>
                  <a:srgbClr val="002048"/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7F374-D800-EF4C-837D-130815528D12}"/>
              </a:ext>
            </a:extLst>
          </p:cNvPr>
          <p:cNvSpPr txBox="1"/>
          <p:nvPr userDrawn="1"/>
        </p:nvSpPr>
        <p:spPr>
          <a:xfrm>
            <a:off x="838200" y="381965"/>
            <a:ext cx="2679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i="0" dirty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kumimoji="1" lang="ko-Kore-KR" altLang="en-US" sz="4400" b="1" i="0" dirty="0">
              <a:solidFill>
                <a:srgbClr val="00204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2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46BE-E20C-3443-BDB5-D322380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508BB-44ED-FA45-8CB7-6AE78CAB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5F2B-DB54-DC4F-AF96-4ECAFC7E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F067A-D65E-5147-B493-9C45AC64BCC9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BC68C-2DEB-964A-B19F-986D7EE03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765FE-CD07-B543-95C1-12E94393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육각형[H] 6">
            <a:extLst>
              <a:ext uri="{FF2B5EF4-FFF2-40B4-BE49-F238E27FC236}">
                <a16:creationId xmlns:a16="http://schemas.microsoft.com/office/drawing/2014/main" id="{9B210856-9A79-B740-ADEA-3E9DDBFECA0B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484A2192-8704-DA4A-B45D-41103C61663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7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DC4B7-B058-A942-84E5-67493AFE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0A45E-D8A3-9D44-BEAE-94EF1EF33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0C0E81-6613-7C42-AD5C-FC0772FE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090BA6-D622-E44D-AD84-27C4C78C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7CCFD-7D77-B248-B347-19C1D471A750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283DB7-6420-114E-A428-74C83B33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7A0D6-491A-524A-9F91-3F9493B3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8" name="육각형[H] 7">
            <a:extLst>
              <a:ext uri="{FF2B5EF4-FFF2-40B4-BE49-F238E27FC236}">
                <a16:creationId xmlns:a16="http://schemas.microsoft.com/office/drawing/2014/main" id="{7C093DEE-71F1-1A43-A75B-C27CC9F0236B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AFD48E-FA6C-9F45-B6EA-F8F2A67796FF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72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D7055-CE50-B34F-8126-DC514DDE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782FD5-9D89-5340-A1A3-C5A53F952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197BBC-5692-EB45-88FA-8E87C5E0F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005053-2DF0-5D40-9B77-BEB71EBD0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DA9D7F-6AFD-AA48-A2E7-4407D2930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4538AD-157D-7D47-AB30-D6B85F0C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F041-96C6-7444-AB48-2B311907FF4B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C7E9FB-8084-E244-8970-3A47D2C4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CA683-BB9E-FE45-800F-CD352209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육각형[H] 9">
            <a:extLst>
              <a:ext uri="{FF2B5EF4-FFF2-40B4-BE49-F238E27FC236}">
                <a16:creationId xmlns:a16="http://schemas.microsoft.com/office/drawing/2014/main" id="{C416D265-1FAF-EC4E-896A-E50E5E0A8929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B05BDCD7-5FC7-7747-8DE7-B81E77E08031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273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B89DB-39D0-7441-BE08-B75E0D1D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0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61CC03DF-CDD2-C14F-B4C2-ABB9F6DF302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BB34605-E94D-954F-8DD3-FC914269F24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459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내용(투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B89DB-39D0-7441-BE08-B75E0D1D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0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rgbClr val="00204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6" name="육각형[H] 5">
            <a:extLst>
              <a:ext uri="{FF2B5EF4-FFF2-40B4-BE49-F238E27FC236}">
                <a16:creationId xmlns:a16="http://schemas.microsoft.com/office/drawing/2014/main" id="{61CC03DF-CDD2-C14F-B4C2-ABB9F6DF3028}"/>
              </a:ext>
            </a:extLst>
          </p:cNvPr>
          <p:cNvSpPr/>
          <p:nvPr userDrawn="1"/>
        </p:nvSpPr>
        <p:spPr>
          <a:xfrm rot="5400000">
            <a:off x="46800" y="6199475"/>
            <a:ext cx="475200" cy="475200"/>
          </a:xfrm>
          <a:prstGeom prst="hexagon">
            <a:avLst/>
          </a:prstGeom>
          <a:solidFill>
            <a:schemeClr val="bg1"/>
          </a:solidFill>
          <a:ln w="22225">
            <a:solidFill>
              <a:srgbClr val="00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BB34605-E94D-954F-8DD3-FC914269F247}"/>
              </a:ext>
            </a:extLst>
          </p:cNvPr>
          <p:cNvSpPr txBox="1">
            <a:spLocks/>
          </p:cNvSpPr>
          <p:nvPr userDrawn="1"/>
        </p:nvSpPr>
        <p:spPr>
          <a:xfrm>
            <a:off x="93600" y="6246275"/>
            <a:ext cx="381600" cy="38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ore-KR"/>
            </a:defPPr>
            <a:lvl1pPr marL="0" algn="ctr" defTabSz="914400" rtl="0" eaLnBrk="1" latinLnBrk="0" hangingPunct="1">
              <a:defRPr sz="1300" b="1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E498AB-5C0C-4A4F-B6A2-2E79AD19D863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6CEF3912-C6CD-8D41-9994-981438DF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241"/>
            <a:ext cx="10515600" cy="2364410"/>
          </a:xfrm>
        </p:spPr>
        <p:txBody>
          <a:bodyPr/>
          <a:lstStyle/>
          <a:p>
            <a:r>
              <a:rPr lang="ko-Kore-KR" altLang="en-US" dirty="0"/>
              <a:t>부제</a:t>
            </a:r>
            <a:endParaRPr lang="en-US" altLang="ko-Kore-KR" dirty="0"/>
          </a:p>
          <a:p>
            <a:pPr lvl="1"/>
            <a:r>
              <a:rPr lang="ko-Kore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682980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E274B-6C84-6542-AF6C-65A7AA64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152AE-611B-1349-AEFB-B9CEC293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6BBA9-B704-BD44-9AF6-9EDC7F1E5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C22A3-9C76-684A-9FFE-71649C8832B4}" type="datetime1">
              <a:rPr kumimoji="1" lang="ko-KR" altLang="en-US" smtClean="0"/>
              <a:t>2024-02-22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47693-3757-EA4D-B950-090E81A5C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00FF9-691E-3043-9158-4894EB3AA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498AB-5C0C-4A4F-B6A2-2E79AD19D8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4A1CF1-8DB1-0D49-8D7E-6BD575162848}"/>
              </a:ext>
            </a:extLst>
          </p:cNvPr>
          <p:cNvSpPr/>
          <p:nvPr userDrawn="1"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rgbClr val="002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968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51" r:id="rId5"/>
    <p:sldLayoutId id="2147483652" r:id="rId6"/>
    <p:sldLayoutId id="2147483653" r:id="rId7"/>
    <p:sldLayoutId id="2147483660" r:id="rId8"/>
    <p:sldLayoutId id="2147483663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2048"/>
          </a:solidFill>
          <a:latin typeface="나눔스퀘어OTF ExtraBold" panose="020B0600000101010101" pitchFamily="34" charset="-127"/>
          <a:ea typeface="나눔스퀘어OTF ExtraBold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attention_is_all_you_need.pdf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1C349-3812-8C4D-A30E-83052785D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94076"/>
            <a:ext cx="9144000" cy="1101524"/>
          </a:xfrm>
        </p:spPr>
        <p:txBody>
          <a:bodyPr>
            <a:noAutofit/>
          </a:bodyPr>
          <a:lstStyle/>
          <a:p>
            <a:r>
              <a:rPr kumimoji="1" lang="en-US" altLang="en-US" sz="4800" dirty="0">
                <a:solidFill>
                  <a:srgbClr val="002048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 </a:t>
            </a:r>
            <a:r>
              <a:rPr kumimoji="1" lang="en-US" altLang="en-US" sz="48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Is All You Need</a:t>
            </a:r>
            <a:br>
              <a:rPr kumimoji="1" lang="en-US" altLang="en-US" sz="480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</a:br>
            <a:r>
              <a:rPr kumimoji="1" lang="en-US" altLang="en-US" sz="280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Code Review</a:t>
            </a:r>
            <a:endParaRPr kumimoji="1" lang="ko-Kore-KR" altLang="en-US" sz="2800" dirty="0">
              <a:solidFill>
                <a:srgbClr val="002048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9AD95B-DF00-E944-846E-6755C1DA7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1"/>
            <a:ext cx="9144000" cy="1101524"/>
          </a:xfrm>
        </p:spPr>
        <p:txBody>
          <a:bodyPr>
            <a:noAutofit/>
          </a:bodyPr>
          <a:lstStyle/>
          <a:p>
            <a:r>
              <a:rPr kumimoji="1" lang="en-US" altLang="ko-Kore-KR" sz="20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Jiyeon</a:t>
            </a:r>
            <a:r>
              <a:rPr kumimoji="1" lang="en-US" altLang="ko-Kore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Park</a:t>
            </a:r>
          </a:p>
          <a:p>
            <a:r>
              <a:rPr kumimoji="1" lang="en-US" altLang="ko-Kore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JaeUk Lee</a:t>
            </a:r>
          </a:p>
          <a:p>
            <a:r>
              <a:rPr kumimoji="1" lang="en-US" altLang="ko-Kore-KR" sz="20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Seoyoon</a:t>
            </a:r>
            <a:r>
              <a:rPr kumimoji="1" lang="en-US" altLang="ko-Kore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Hong</a:t>
            </a:r>
          </a:p>
          <a:p>
            <a:r>
              <a:rPr kumimoji="1" lang="en-US" altLang="ko-Kore-KR" sz="200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SeongJun</a:t>
            </a:r>
            <a:r>
              <a:rPr kumimoji="1" lang="en-US" altLang="ko-Kore-KR" sz="2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Hong</a:t>
            </a:r>
          </a:p>
        </p:txBody>
      </p:sp>
    </p:spTree>
    <p:extLst>
      <p:ext uri="{BB962C8B-B14F-4D97-AF65-F5344CB8AC3E}">
        <p14:creationId xmlns:p14="http://schemas.microsoft.com/office/powerpoint/2010/main" val="59335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10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1" y="938912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>
                <a:latin typeface="NanumSquareRoundOTF Bold"/>
                <a:ea typeface="NanumSquareRoundOTF Bold"/>
              </a:rPr>
              <a:t>독일어 토큰화 수행 결과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1" y="1572027"/>
            <a:ext cx="11039975" cy="571984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algn="l" defTabSz="914400">
              <a:lnSpc>
                <a:spcPct val="150000"/>
              </a:lnSpc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학습 후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de_vocab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 저장된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word-piece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들을 확인하는 코드 수행 결과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44B3F3-2196-7D14-0664-1C488023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870795"/>
            <a:ext cx="2667000" cy="342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04729-FE47-B6D6-E8A7-FA0C8F6BC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4616104"/>
            <a:ext cx="3105150" cy="342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F2DE58-0113-1262-8167-1D121E04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213695"/>
            <a:ext cx="8705850" cy="4183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F692A7-7653-3D8D-B0C3-641BB3802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5076533"/>
            <a:ext cx="9943523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475" y="-181332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11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>
                <a:latin typeface="NanumSquareRoundOTF Bold"/>
                <a:ea typeface="NanumSquareRoundOTF Bold"/>
              </a:rPr>
              <a:t>독일어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_Vocabulary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생성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4" y="1664826"/>
            <a:ext cx="11039975" cy="637016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de_vocab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 저장된 토큰을 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de_vocab.txt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파일에 작성하여 저장한다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5F2AE-D7E9-51F5-F1D4-BC10A3112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4"/>
          <a:stretch/>
        </p:blipFill>
        <p:spPr>
          <a:xfrm>
            <a:off x="951101" y="3429000"/>
            <a:ext cx="10952966" cy="1548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12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200" y="925286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영어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_Vocabulary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EDA2D-A1F3-ED01-B3D0-5A6A1C88C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79"/>
          <a:stretch/>
        </p:blipFill>
        <p:spPr>
          <a:xfrm>
            <a:off x="541875" y="3201646"/>
            <a:ext cx="11650125" cy="165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8EDC6E-29BE-D459-0819-A63D5147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5" y="5131734"/>
            <a:ext cx="9344025" cy="390525"/>
          </a:xfrm>
          <a:prstGeom prst="rect">
            <a:avLst/>
          </a:prstGeom>
        </p:spPr>
      </p:pic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26EE12BD-0EB9-1894-75A8-0538BDE0DB94}"/>
              </a:ext>
            </a:extLst>
          </p:cNvPr>
          <p:cNvSpPr>
            <a:spLocks noGrp="1"/>
          </p:cNvSpPr>
          <p:nvPr/>
        </p:nvSpPr>
        <p:spPr>
          <a:xfrm>
            <a:off x="541875" y="1606607"/>
            <a:ext cx="11272745" cy="721475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영어 데이터셋도 동일하게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vocab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생성 후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txt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파일로 저장한다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13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95" y="996558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>
                <a:latin typeface="NanumSquareRoundOTF Bold"/>
                <a:ea typeface="NanumSquareRoundOTF Bold"/>
              </a:rPr>
              <a:t>영어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 vocab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확인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90095" y="1693650"/>
            <a:ext cx="11272745" cy="684973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학습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후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en_vocab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 저장된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word-piece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들을 확인하는 코드 수행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C282C-41A3-AE29-206B-2B5AAC9F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52" y="2995778"/>
            <a:ext cx="2352675" cy="38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6E3AB0-D760-F52B-8872-1EC19CD2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52" y="5155821"/>
            <a:ext cx="3162300" cy="438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C1B2F4-4C5D-A546-F84A-7C9841BA1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7" t="1645" b="6168"/>
          <a:stretch/>
        </p:blipFill>
        <p:spPr>
          <a:xfrm>
            <a:off x="674261" y="3441285"/>
            <a:ext cx="8976230" cy="4515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DFD63C-CB38-A53F-AF4B-80857A9D55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475"/>
          <a:stretch/>
        </p:blipFill>
        <p:spPr>
          <a:xfrm>
            <a:off x="690095" y="5593971"/>
            <a:ext cx="8653534" cy="27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14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1" y="765726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Tokenization</a:t>
            </a: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1" y="2383413"/>
            <a:ext cx="11272745" cy="4031180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Autofit/>
          </a:bodyPr>
          <a:lstStyle/>
          <a:p>
            <a:pPr marL="342900" indent="-342900" algn="l" defTabSz="914400">
              <a:lnSpc>
                <a:spcPct val="150000"/>
              </a:lnSpc>
              <a:buAutoNum type="arabicPeriod"/>
              <a:defRPr/>
            </a:pPr>
            <a:r>
              <a:rPr lang="en-US" altLang="ko-KR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tf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.constant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reserved_tokens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) == “[START]”)</a:t>
            </a:r>
          </a:p>
          <a:p>
            <a:pPr algn="l" defTabSz="91440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   -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reserved_token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배열에서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numpy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=array([False, False,  True, False])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 변환된다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b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   -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즉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[START]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토큰과 같은 원소를 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True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 변환한 </a:t>
            </a:r>
            <a:r>
              <a:rPr lang="ko-KR" altLang="en-US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텐서로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변환된다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algn="l" defTabSz="914400">
              <a:lnSpc>
                <a:spcPct val="150000"/>
              </a:lnSpc>
              <a:defRPr/>
            </a:pPr>
            <a:endParaRPr lang="en-US" altLang="ko-KR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algn="l" defTabSz="914400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2. </a:t>
            </a:r>
            <a:r>
              <a:rPr lang="en-US" altLang="ko-KR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tf.argmax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()</a:t>
            </a:r>
          </a:p>
          <a:p>
            <a:pPr algn="l" defTabSz="914400">
              <a:lnSpc>
                <a:spcPct val="150000"/>
              </a:lnSpc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   -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주어진 축을 따라 최댓값의 인덱스를 반환하는 함수이다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b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-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따라서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START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변수에는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2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가 저장되어 있다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이것은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＂[START]＂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토큰의 인덱스가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2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임을 의미한다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b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algn="l" defTabSz="914400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3. END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토큰에 대해서도 동일하게 수행한다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 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08C91-D071-F572-03B3-16F456E5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/>
          <a:stretch/>
        </p:blipFill>
        <p:spPr>
          <a:xfrm>
            <a:off x="674261" y="1490804"/>
            <a:ext cx="8132460" cy="8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15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1" y="765726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Tokenization</a:t>
            </a: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1" y="3970249"/>
            <a:ext cx="11272745" cy="660745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토큰화를 할 때 시퀀스 앞 뒤로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START 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토큰과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END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토큰을 추가하기 위해서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add_start_end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함수를 정의하였다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algn="l" defTabSz="914400">
              <a:lnSpc>
                <a:spcPct val="150000"/>
              </a:lnSpc>
              <a:defRPr/>
            </a:pP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9A8604-007E-A321-18CE-D61CC78B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2758"/>
            <a:ext cx="11582400" cy="1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16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Detokenization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78A46-7FE2-3C80-6EEC-CFE4F734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8" y="1702793"/>
            <a:ext cx="11695164" cy="2068136"/>
          </a:xfrm>
          <a:prstGeom prst="rect">
            <a:avLst/>
          </a:prstGeom>
        </p:spPr>
      </p:pic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F7D7118B-77FA-0D4C-31C1-B2E5A67E97FD}"/>
              </a:ext>
            </a:extLst>
          </p:cNvPr>
          <p:cNvSpPr>
            <a:spLocks noGrp="1"/>
          </p:cNvSpPr>
          <p:nvPr/>
        </p:nvSpPr>
        <p:spPr>
          <a:xfrm>
            <a:off x="674264" y="4327286"/>
            <a:ext cx="11272745" cy="1062101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토큰화 된 상태에서 다시 사람의 언어로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DeTokenize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할 때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[START], [END], [PAD]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토큰은 제외하고 출력하기 위해서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cleanup_next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함수를 정의하였다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1B54-C554-7596-C0B1-4EE9723E4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BA38A-3BEB-1189-CAC9-0E46E470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D221D-4A32-CF9F-F141-DE900BEC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17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3F638-58EC-476A-2506-5D2AACA50698}"/>
              </a:ext>
            </a:extLst>
          </p:cNvPr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Tokenizer</a:t>
            </a:r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22DB09A0-6E21-3131-2D4E-0697AC73049B}"/>
              </a:ext>
            </a:extLst>
          </p:cNvPr>
          <p:cNvSpPr>
            <a:spLocks noGrp="1"/>
          </p:cNvSpPr>
          <p:nvPr/>
        </p:nvSpPr>
        <p:spPr>
          <a:xfrm>
            <a:off x="674264" y="4132603"/>
            <a:ext cx="11272745" cy="1777969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BertTokenizer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를 활용하여 사용자 정의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를 만들기 위한 클래스이다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AutoNum type="arabicPeriod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예약된 토큰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[PAD], [UNK], [START], [END]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들을 정의한다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Vocab.txt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파일을 읽어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vocab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변수에 저장한다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AutoNum type="arabicPeriod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이 클래스를 사용하여 각 언어에 대해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생성할 수 있다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DF9F49-B8EF-B9C0-C465-E6AB2877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8" y="1885102"/>
            <a:ext cx="11559083" cy="20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B7EE-9D6E-35CD-45D4-6AA801D72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2964A-9E2D-442E-0D16-E99B4EFB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79AAF-CBDA-8049-7B83-D4207EEB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18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B167F-4F6C-C499-CE2D-6A2A8A15DFD9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Tokenizer</a:t>
            </a:r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BED0DB97-5DBF-3164-4EBF-22151A65A5BB}"/>
              </a:ext>
            </a:extLst>
          </p:cNvPr>
          <p:cNvSpPr>
            <a:spLocks noGrp="1"/>
          </p:cNvSpPr>
          <p:nvPr/>
        </p:nvSpPr>
        <p:spPr>
          <a:xfrm>
            <a:off x="766626" y="4605553"/>
            <a:ext cx="11272745" cy="2022321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 lnSpcReduction="10000"/>
          </a:bodyPr>
          <a:lstStyle/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get_concrete_function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()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통해 특정한 입력 형태 및 형상에 최적화되어 그래프 실행 시에 빠르고 효율적으로 동작하게 하였다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또한 런타임에서의 형상 에러를 방지할 수 있다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@tf.function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데코레이터를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통해 함수를 컴파일할 수 있다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b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algn="l" defTabSz="914400">
              <a:lnSpc>
                <a:spcPct val="150000"/>
              </a:lnSpc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2E0E0D-01B1-B6CD-CCE3-10F73066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6" y="1711643"/>
            <a:ext cx="11085564" cy="26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B1E29-1D80-8570-2395-B715DE0F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35F4-51D3-C459-9DFA-2972F13D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BB896A-BF5F-A99E-C458-D7131023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19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49032-A823-0AED-D434-01D9F9B7D799}"/>
              </a:ext>
            </a:extLst>
          </p:cNvPr>
          <p:cNvSpPr txBox="1"/>
          <p:nvPr/>
        </p:nvSpPr>
        <p:spPr>
          <a:xfrm>
            <a:off x="937491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15C93-6DF4-A0A5-3868-8A94D887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36" y="1932652"/>
            <a:ext cx="10997101" cy="45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355589"/>
            <a:ext cx="10515600" cy="527228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20000"/>
              </a:lnSpc>
              <a:buAutoNum type="arabicPeriod"/>
              <a:defRPr/>
            </a:pP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데이터셋 </a:t>
            </a:r>
            <a:r>
              <a:rPr lang="ko-KR" altLang="en-US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전처리</a:t>
            </a:r>
            <a:endParaRPr lang="en-US" altLang="ko-KR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  <a:defRPr/>
            </a:pPr>
            <a:r>
              <a:rPr lang="en-US" altLang="ko-KR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Subword</a:t>
            </a: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Tokenizer</a:t>
            </a:r>
          </a:p>
          <a:p>
            <a:pPr marL="514350" indent="-514350">
              <a:lnSpc>
                <a:spcPct val="120000"/>
              </a:lnSpc>
              <a:buAutoNum type="arabicPeriod"/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Input Embedding </a:t>
            </a:r>
            <a:r>
              <a:rPr lang="ko-KR" altLang="en-US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구성</a:t>
            </a:r>
            <a:endParaRPr lang="en-US" altLang="ko-KR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Transformer Model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Attention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Base Attention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Self-Attention</a:t>
            </a:r>
          </a:p>
          <a:p>
            <a:pPr lvl="2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Encoder-Decoder Attention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Feed Forward Neural Network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Encoder</a:t>
            </a:r>
          </a:p>
          <a:p>
            <a:pPr lvl="1">
              <a:lnSpc>
                <a:spcPct val="120000"/>
              </a:lnSpc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Decoder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Training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altLang="ko-KR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Inference</a:t>
            </a:r>
          </a:p>
          <a:p>
            <a:pPr marL="514350" indent="-514350">
              <a:lnSpc>
                <a:spcPct val="120000"/>
              </a:lnSpc>
              <a:buAutoNum type="arabicPeriod"/>
              <a:defRPr/>
            </a:pPr>
            <a:endParaRPr lang="en-US" altLang="ko-KR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  <a:defRPr/>
            </a:pPr>
            <a:endParaRPr lang="ko-KR" altLang="en-US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E523E-8E85-0158-C3F4-5782EB9F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1B8B9-6B71-E7BA-FA87-819B3ADF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9EB7AA-6F15-B073-67ED-6F3B3C63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20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57467-13B5-5B3E-B95A-2B8BDFD2F0B0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Tokenizer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모델 저장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4FF5F8-459D-C510-AAAB-8E24295E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6" y="1789177"/>
            <a:ext cx="11157527" cy="2022321"/>
          </a:xfrm>
          <a:prstGeom prst="rect">
            <a:avLst/>
          </a:prstGeom>
        </p:spPr>
      </p:pic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211D49D3-9545-C730-20E7-03BABA45E450}"/>
              </a:ext>
            </a:extLst>
          </p:cNvPr>
          <p:cNvSpPr>
            <a:spLocks noGrp="1"/>
          </p:cNvSpPr>
          <p:nvPr/>
        </p:nvSpPr>
        <p:spPr>
          <a:xfrm>
            <a:off x="766626" y="4162732"/>
            <a:ext cx="11272745" cy="2274344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tokenizers </a:t>
            </a:r>
            <a:r>
              <a:rPr lang="ko-KR" altLang="en-US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모듈을 생성하고</a:t>
            </a:r>
            <a:r>
              <a:rPr lang="en-US" altLang="ko-KR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</a:t>
            </a:r>
            <a:r>
              <a:rPr lang="ko-KR" altLang="en-US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해당 모듈을 사용하여 언어별로 </a:t>
            </a:r>
            <a:r>
              <a:rPr lang="ko-KR" altLang="en-US" sz="170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토크나이저</a:t>
            </a:r>
            <a:r>
              <a:rPr lang="ko-KR" altLang="en-US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객체를 생성한다</a:t>
            </a:r>
            <a:r>
              <a:rPr lang="en-US" altLang="ko-KR" sz="170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CustomTokenizer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클래스를 사용하여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"pt"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언어와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"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"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언어에 대한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토크나이저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객체를 생성한다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b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생성된 객체는 각각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tokenizers.pt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및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tokenizers.en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 할당된다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translate_de_en_converter.zip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이름으로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객체를 저장한다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40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BD75-145F-2104-ACA0-D90E72E4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B24DE-34B4-AF7B-295E-826AB033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500" dirty="0">
                <a:latin typeface="NanumSquareOTF ExtraBold"/>
                <a:ea typeface="NanumSquareOTF ExtraBold"/>
              </a:rPr>
              <a:t> 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3.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7EAC52-7554-D07B-3594-D1678A0D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21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FAA3C-2AF5-3405-0603-31FCF0247BBB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Custom Tokenizer Load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E72AA0-A94F-17BD-01C5-49A3407FD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91" y="1852949"/>
            <a:ext cx="10830109" cy="1049273"/>
          </a:xfrm>
          <a:prstGeom prst="rect">
            <a:avLst/>
          </a:prstGeo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0F816DF7-4995-8C5A-4877-D6BD27AE6A68}"/>
              </a:ext>
            </a:extLst>
          </p:cNvPr>
          <p:cNvSpPr>
            <a:spLocks noGrp="1"/>
          </p:cNvSpPr>
          <p:nvPr/>
        </p:nvSpPr>
        <p:spPr>
          <a:xfrm>
            <a:off x="766626" y="3606993"/>
            <a:ext cx="11272745" cy="1754044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저장된 모델을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로드한다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이는 앞서 저장한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토크나이저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객체를 메모리에 불러오는 과정이다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85750" indent="-285750" algn="l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tokenizers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객체의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속성에 대해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dir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함수를 사용하여 메서드 및 속성을 나열한다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71B550-A18B-74F4-ACE7-7C5BA2CFC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377"/>
          <a:stretch/>
        </p:blipFill>
        <p:spPr>
          <a:xfrm>
            <a:off x="8964462" y="4362229"/>
            <a:ext cx="1746145" cy="19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9368-0B85-AAE5-D8EE-F6126B1DE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DF653-B2D3-E7CF-695D-49A09B55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500" dirty="0">
                <a:latin typeface="NanumSquareOTF ExtraBold"/>
                <a:ea typeface="NanumSquareOTF ExtraBold"/>
              </a:rPr>
              <a:t> 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3.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FA361-1992-B40F-9922-3E3FAA77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22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9627B-FD31-4ED4-ADD6-D4F4CB4901EB}"/>
              </a:ext>
            </a:extLst>
          </p:cNvPr>
          <p:cNvSpPr txBox="1"/>
          <p:nvPr/>
        </p:nvSpPr>
        <p:spPr>
          <a:xfrm>
            <a:off x="622036" y="835164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Batches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구성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401267-229A-5EE9-D301-C937001C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8" y="1387417"/>
            <a:ext cx="11652145" cy="2665928"/>
          </a:xfrm>
          <a:prstGeom prst="rect">
            <a:avLst/>
          </a:prstGeom>
        </p:spPr>
      </p:pic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399B869D-B98A-F35B-73B5-9DAA5DDC830C}"/>
              </a:ext>
            </a:extLst>
          </p:cNvPr>
          <p:cNvSpPr>
            <a:spLocks noGrp="1"/>
          </p:cNvSpPr>
          <p:nvPr/>
        </p:nvSpPr>
        <p:spPr>
          <a:xfrm>
            <a:off x="667627" y="4227061"/>
            <a:ext cx="11272745" cy="2275340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입력된 텍스트 데이터를 토큰화 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이때 최대 시퀀스 길이를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MAX_TOKEN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으로 제한한다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to_tensor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메서드를 사용하여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0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으로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패딩된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Dense Tensor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로 변환한다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[START]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및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[END]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토큰을 기준으로 입력 시퀀스와 레이블을 생성한다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이를 위해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de_inputs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는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[END]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토큰을 제외하고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,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de_labels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는 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[START]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토큰을 제외한다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(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en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,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de_inputs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)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쌍의 </a:t>
            </a:r>
            <a:r>
              <a:rPr kumimoji="0" lang="ko-KR" altLang="en-US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튜플과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de_labels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를 반환한다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 panose="020B0600000101010101"/>
                <a:ea typeface="NanumSquareRoundOTF Regular" panose="020B0600000101010101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15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F83D1-1B29-3072-D477-21F6E3FA4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5C559-29B5-B378-F68B-B7831B47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500" dirty="0">
                <a:latin typeface="NanumSquareOTF ExtraBold"/>
                <a:ea typeface="NanumSquareOTF ExtraBold"/>
              </a:rPr>
              <a:t> 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3.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A978E-B388-905E-682E-514F0D1F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23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A8512-B207-04EA-AB54-72D11F04E446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Batches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구성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B1B293-A237-1C7F-ABB2-9B0B57F2E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41"/>
          <a:stretch/>
        </p:blipFill>
        <p:spPr>
          <a:xfrm>
            <a:off x="833437" y="1602599"/>
            <a:ext cx="10525125" cy="2202783"/>
          </a:xfrm>
          <a:prstGeom prst="rect">
            <a:avLst/>
          </a:prstGeom>
        </p:spPr>
      </p:pic>
      <p:sp>
        <p:nvSpPr>
          <p:cNvPr id="18" name="내용 개체 틀 7">
            <a:extLst>
              <a:ext uri="{FF2B5EF4-FFF2-40B4-BE49-F238E27FC236}">
                <a16:creationId xmlns:a16="http://schemas.microsoft.com/office/drawing/2014/main" id="{CEB50939-7254-C56A-B538-23E398F1318E}"/>
              </a:ext>
            </a:extLst>
          </p:cNvPr>
          <p:cNvSpPr>
            <a:spLocks noGrp="1"/>
          </p:cNvSpPr>
          <p:nvPr/>
        </p:nvSpPr>
        <p:spPr>
          <a:xfrm>
            <a:off x="667627" y="4651021"/>
            <a:ext cx="11272745" cy="1851379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Shuffle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통해 데이터의 순서에 의존하지 않도록 한다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데이터셋을 배치로 나눈다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각 배치에 </a:t>
            </a:r>
            <a:r>
              <a:rPr kumimoji="0" lang="en-US" altLang="ko-KR" sz="17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prepare_batch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함수를 적용하여 모델 입력에 사용될 수 있는 형태로 만든다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prefetch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메서드를 사용하여 데이터를 모델 학습 중에 비동기적으로 불러오도록 사전에 준비하여 학습 속도를 향상시킨다</a:t>
            </a: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endParaRPr kumimoji="0" lang="ko-KR" altLang="en-US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1DE6C4-33F3-938E-DDB7-F0748E8D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26" y="3970037"/>
            <a:ext cx="9291774" cy="5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55C82-8B59-F71D-943E-84C1E7D50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E0D7-8E60-A953-0323-A3F053CC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500" dirty="0">
                <a:latin typeface="NanumSquareOTF ExtraBold"/>
                <a:ea typeface="NanumSquareOTF ExtraBold"/>
              </a:rPr>
              <a:t> 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3.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DFC572-E0EE-DD3C-6F38-D87EFDCA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24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AA2AA-D30F-296A-C66C-07D3EB041A2F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Batches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생성 확인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48084-04A3-4248-CAD8-E3794FC2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91" y="1829809"/>
            <a:ext cx="501015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AC0A65-087E-F2F7-ADEC-13E9DC375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984" y="3284183"/>
            <a:ext cx="511492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DD244-946E-8A1C-B651-BB996C30E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191" y="5222147"/>
            <a:ext cx="516255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CB5E0-F8C0-A1B7-9B6E-573D084214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84019" b="3037"/>
          <a:stretch/>
        </p:blipFill>
        <p:spPr>
          <a:xfrm>
            <a:off x="7214427" y="4904122"/>
            <a:ext cx="3926320" cy="2576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9BB10B-D809-43CC-752B-0F33D5B66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72785" r="19312" b="16476"/>
          <a:stretch/>
        </p:blipFill>
        <p:spPr>
          <a:xfrm>
            <a:off x="7214427" y="2997908"/>
            <a:ext cx="3508954" cy="213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09B94A-720B-A381-9FD0-8B59EF45A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63614" r="20655" b="26108"/>
          <a:stretch/>
        </p:blipFill>
        <p:spPr>
          <a:xfrm>
            <a:off x="7214427" y="1540491"/>
            <a:ext cx="3370445" cy="2046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FD0F37-CC67-6B78-FD0A-35FDEA854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59" y="2175406"/>
            <a:ext cx="5262604" cy="523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953646-6755-A408-4E4A-D33AB81F9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436" y="3653064"/>
            <a:ext cx="5924550" cy="581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10F9E4-1224-251A-8445-D490C8888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21" y="5617434"/>
            <a:ext cx="5924550" cy="438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E640B4-A761-5E6E-590F-0841D48FA4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843" y="1693943"/>
            <a:ext cx="5897706" cy="52387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86E09F3-E02F-78A1-1DE9-1FA8A482272B}"/>
              </a:ext>
            </a:extLst>
          </p:cNvPr>
          <p:cNvCxnSpPr>
            <a:cxnSpLocks/>
          </p:cNvCxnSpPr>
          <p:nvPr/>
        </p:nvCxnSpPr>
        <p:spPr>
          <a:xfrm>
            <a:off x="5643418" y="2437344"/>
            <a:ext cx="89877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AE1338B-AA9F-8E0E-2D71-DDAE78E513FC}"/>
              </a:ext>
            </a:extLst>
          </p:cNvPr>
          <p:cNvCxnSpPr>
            <a:cxnSpLocks/>
          </p:cNvCxnSpPr>
          <p:nvPr/>
        </p:nvCxnSpPr>
        <p:spPr>
          <a:xfrm>
            <a:off x="5558776" y="4222529"/>
            <a:ext cx="89877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C76A66-1A90-3215-8E06-37FAFAEF2CC0}"/>
              </a:ext>
            </a:extLst>
          </p:cNvPr>
          <p:cNvCxnSpPr>
            <a:cxnSpLocks/>
          </p:cNvCxnSpPr>
          <p:nvPr/>
        </p:nvCxnSpPr>
        <p:spPr>
          <a:xfrm>
            <a:off x="5619211" y="6187749"/>
            <a:ext cx="89877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FBB0-4D36-FD72-15C1-F271DDC8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46DD-71E5-4F7A-D32C-E48AE83C2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78" y="-21962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500" dirty="0">
                <a:latin typeface="NanumSquareOTF ExtraBold"/>
                <a:ea typeface="NanumSquareOTF ExtraBold"/>
              </a:rPr>
              <a:t> 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3.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508F5E-A018-021B-8F89-EA9697DE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25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50FAF-A174-CD6B-18BC-208B566F771C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Batches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생성 확인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7D6DC-61A5-034F-CF62-17009670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84" y="2080950"/>
            <a:ext cx="5010150" cy="1000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0DDE45-9A9E-1A4B-A8E5-7669203DC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7" y="3535324"/>
            <a:ext cx="511492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256EE2-FB60-F44E-06B8-E9162095C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84" y="5473288"/>
            <a:ext cx="516255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1C23B7-8382-6921-60E2-A4F21CCE42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84019" b="3037"/>
          <a:stretch/>
        </p:blipFill>
        <p:spPr>
          <a:xfrm>
            <a:off x="692161" y="5160309"/>
            <a:ext cx="3926320" cy="2576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049BE5-2863-C54F-9CC8-492EBA9C67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72785" r="19312" b="16476"/>
          <a:stretch/>
        </p:blipFill>
        <p:spPr>
          <a:xfrm>
            <a:off x="642899" y="3305402"/>
            <a:ext cx="3508954" cy="213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6492A6-F1B6-4BAF-3D20-3172EB7E3F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72" t="63614" b="25647"/>
          <a:stretch/>
        </p:blipFill>
        <p:spPr>
          <a:xfrm>
            <a:off x="594880" y="1829809"/>
            <a:ext cx="5501120" cy="21378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5889F25-79E7-CFCC-D76C-4FF6EF9B7EEC}"/>
              </a:ext>
            </a:extLst>
          </p:cNvPr>
          <p:cNvSpPr/>
          <p:nvPr/>
        </p:nvSpPr>
        <p:spPr>
          <a:xfrm>
            <a:off x="1016000" y="2080950"/>
            <a:ext cx="221673" cy="1948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A74709B-FD04-3EF4-D3F7-05F9C2A20ACA}"/>
              </a:ext>
            </a:extLst>
          </p:cNvPr>
          <p:cNvSpPr/>
          <p:nvPr/>
        </p:nvSpPr>
        <p:spPr>
          <a:xfrm>
            <a:off x="3171786" y="5784275"/>
            <a:ext cx="221673" cy="19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7647ADD-546A-5AEF-2673-9712EC429BD6}"/>
              </a:ext>
            </a:extLst>
          </p:cNvPr>
          <p:cNvSpPr/>
          <p:nvPr/>
        </p:nvSpPr>
        <p:spPr>
          <a:xfrm>
            <a:off x="1099128" y="3557815"/>
            <a:ext cx="221673" cy="1948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91054C9-AA5B-94AE-2EB3-F1DDCE78655D}"/>
              </a:ext>
            </a:extLst>
          </p:cNvPr>
          <p:cNvSpPr/>
          <p:nvPr/>
        </p:nvSpPr>
        <p:spPr>
          <a:xfrm>
            <a:off x="3060949" y="2400392"/>
            <a:ext cx="221673" cy="19489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2CCFF65-D73F-E871-1F79-1AFCFCE9B6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77"/>
          <a:stretch/>
        </p:blipFill>
        <p:spPr>
          <a:xfrm>
            <a:off x="9210863" y="2419113"/>
            <a:ext cx="2797382" cy="4124238"/>
          </a:xfrm>
          <a:prstGeom prst="rect">
            <a:avLst/>
          </a:prstGeom>
        </p:spPr>
      </p:pic>
      <p:sp>
        <p:nvSpPr>
          <p:cNvPr id="32" name="내용 개체 틀 7">
            <a:extLst>
              <a:ext uri="{FF2B5EF4-FFF2-40B4-BE49-F238E27FC236}">
                <a16:creationId xmlns:a16="http://schemas.microsoft.com/office/drawing/2014/main" id="{1E9486EA-A133-85D5-4411-9E5555AABAFB}"/>
              </a:ext>
            </a:extLst>
          </p:cNvPr>
          <p:cNvSpPr>
            <a:spLocks noGrp="1"/>
          </p:cNvSpPr>
          <p:nvPr/>
        </p:nvSpPr>
        <p:spPr>
          <a:xfrm>
            <a:off x="5902902" y="2279709"/>
            <a:ext cx="3107142" cy="631150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algn="l" defTabSz="914400">
              <a:lnSpc>
                <a:spcPct val="150000"/>
              </a:lnSpc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[START], [END]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 둘 다 존재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sp>
        <p:nvSpPr>
          <p:cNvPr id="33" name="내용 개체 틀 7">
            <a:extLst>
              <a:ext uri="{FF2B5EF4-FFF2-40B4-BE49-F238E27FC236}">
                <a16:creationId xmlns:a16="http://schemas.microsoft.com/office/drawing/2014/main" id="{AA88804F-5FFF-256F-57FA-C7A17CE9D073}"/>
              </a:ext>
            </a:extLst>
          </p:cNvPr>
          <p:cNvSpPr>
            <a:spLocks noGrp="1"/>
          </p:cNvSpPr>
          <p:nvPr/>
        </p:nvSpPr>
        <p:spPr>
          <a:xfrm>
            <a:off x="5993312" y="3855607"/>
            <a:ext cx="1806328" cy="631150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algn="l" defTabSz="914400">
              <a:lnSpc>
                <a:spcPct val="150000"/>
              </a:lnSpc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[END]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 제외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sp>
        <p:nvSpPr>
          <p:cNvPr id="34" name="내용 개체 틀 7">
            <a:extLst>
              <a:ext uri="{FF2B5EF4-FFF2-40B4-BE49-F238E27FC236}">
                <a16:creationId xmlns:a16="http://schemas.microsoft.com/office/drawing/2014/main" id="{B9A85BA1-02F8-271D-908D-797B63A7C7A6}"/>
              </a:ext>
            </a:extLst>
          </p:cNvPr>
          <p:cNvSpPr>
            <a:spLocks noGrp="1"/>
          </p:cNvSpPr>
          <p:nvPr/>
        </p:nvSpPr>
        <p:spPr>
          <a:xfrm>
            <a:off x="6096000" y="5843757"/>
            <a:ext cx="2012177" cy="631150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algn="l" defTabSz="914400">
              <a:lnSpc>
                <a:spcPct val="150000"/>
              </a:lnSpc>
              <a:defRPr/>
            </a:pPr>
            <a:r>
              <a:rPr kumimoji="0" lang="en-US" altLang="ko-KR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[START] </a:t>
            </a:r>
            <a:r>
              <a:rPr kumimoji="0" lang="ko-KR" altLang="en-US" sz="17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 제외</a:t>
            </a:r>
            <a:endParaRPr kumimoji="0" lang="en-US" altLang="ko-KR" sz="17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964F794-8735-B029-57F6-C98E6742C250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7799640" y="4171183"/>
            <a:ext cx="2802470" cy="1672575"/>
          </a:xfrm>
          <a:prstGeom prst="bentConnector3">
            <a:avLst>
              <a:gd name="adj1" fmla="val 4518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E9EA5AC-EFF6-1FAE-E23F-0CFEBB2570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7389" y="4093287"/>
            <a:ext cx="3055527" cy="690669"/>
          </a:xfrm>
          <a:prstGeom prst="bentConnector3">
            <a:avLst>
              <a:gd name="adj1" fmla="val 10612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7AC3FB9-0E5D-B32C-17CD-952CBCE15B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82196" y="3323799"/>
            <a:ext cx="4040295" cy="239880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50CE-34BA-DAEB-F45A-56C56013D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18C96-FBF4-58B2-D901-123902CB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4. Input Embedding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7340A-8F46-AD54-F01F-8186A7BE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26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142AA-85ED-AE23-28B5-A96503652AC4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Positional Encoding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40BB9-F416-EACB-0D38-7CBB2EE6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08" y="3360499"/>
            <a:ext cx="10963275" cy="3076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2A695E-C2AD-1205-7F2E-6E4C6A49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08" y="1922972"/>
            <a:ext cx="3943350" cy="9525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43717E-5EA0-C772-32EF-7C3241D75156}"/>
              </a:ext>
            </a:extLst>
          </p:cNvPr>
          <p:cNvCxnSpPr/>
          <p:nvPr/>
        </p:nvCxnSpPr>
        <p:spPr>
          <a:xfrm>
            <a:off x="4650659" y="4922299"/>
            <a:ext cx="13159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67040E-D1DF-F564-75CA-E5A60807AA49}"/>
                  </a:ext>
                </a:extLst>
              </p:cNvPr>
              <p:cNvSpPr txBox="1"/>
              <p:nvPr/>
            </p:nvSpPr>
            <p:spPr>
              <a:xfrm>
                <a:off x="6086168" y="4599266"/>
                <a:ext cx="1784555" cy="449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pos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/10000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num>
                            <m:den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67040E-D1DF-F564-75CA-E5A60807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168" y="4599266"/>
                <a:ext cx="1784555" cy="449418"/>
              </a:xfrm>
              <a:prstGeom prst="rect">
                <a:avLst/>
              </a:prstGeom>
              <a:blipFill>
                <a:blip r:embed="rId5"/>
                <a:stretch>
                  <a:fillRect r="-16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내용 개체 틀 7">
            <a:extLst>
              <a:ext uri="{FF2B5EF4-FFF2-40B4-BE49-F238E27FC236}">
                <a16:creationId xmlns:a16="http://schemas.microsoft.com/office/drawing/2014/main" id="{3D3F3A05-B125-C375-F2E1-5C9B38C8CA48}"/>
              </a:ext>
            </a:extLst>
          </p:cNvPr>
          <p:cNvSpPr>
            <a:spLocks noGrp="1"/>
          </p:cNvSpPr>
          <p:nvPr/>
        </p:nvSpPr>
        <p:spPr>
          <a:xfrm>
            <a:off x="7742746" y="1538859"/>
            <a:ext cx="4134637" cy="139843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d_model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512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Pos :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단어의 위치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i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: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임베딩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벡터 내 각 차원의 인덱스</a:t>
            </a:r>
          </a:p>
        </p:txBody>
      </p:sp>
    </p:spTree>
    <p:extLst>
      <p:ext uri="{BB962C8B-B14F-4D97-AF65-F5344CB8AC3E}">
        <p14:creationId xmlns:p14="http://schemas.microsoft.com/office/powerpoint/2010/main" val="827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53218-8C30-EA23-79B0-0F8A0000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19662-4BEB-5D4E-4690-3F8FE5F6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4. Input Embedding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9B6E96-1D3B-28DA-CC47-BD0F5C64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27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6AAE6-537E-A8C6-A3FE-1A616315A4D1}"/>
              </a:ext>
            </a:extLst>
          </p:cNvPr>
          <p:cNvSpPr txBox="1"/>
          <p:nvPr/>
        </p:nvSpPr>
        <p:spPr>
          <a:xfrm>
            <a:off x="766626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Positional Encoding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C5AD476-8DA2-C393-5469-09719D82C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6195"/>
              </p:ext>
            </p:extLst>
          </p:nvPr>
        </p:nvGraphicFramePr>
        <p:xfrm>
          <a:off x="1040697" y="4110170"/>
          <a:ext cx="8565400" cy="2326905"/>
        </p:xfrm>
        <a:graphic>
          <a:graphicData uri="http://schemas.openxmlformats.org/drawingml/2006/table">
            <a:tbl>
              <a:tblPr firstRow="1" bandRow="1"/>
              <a:tblGrid>
                <a:gridCol w="171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53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바탕체"/>
                        <a:ea typeface="바탕체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i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i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i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i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3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p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800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800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3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p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sin(1/100)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800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cos(1/100)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3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p =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sin(2/100)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800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cos(2/100)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바탕체"/>
                          <a:ea typeface="바탕체"/>
                        </a:rPr>
                        <a:t>p =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b="1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sin(3/100)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800" b="1" i="0" u="none" strike="noStrike" kern="1200" cap="none" spc="0" normalizeH="0" baseline="0" dirty="0">
                          <a:solidFill>
                            <a:srgbClr val="000000"/>
                          </a:solidFill>
                          <a:latin typeface="바탕체"/>
                          <a:ea typeface="바탕체"/>
                        </a:rPr>
                        <a:t>cos(3/100)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FA7DF21E-E7EC-CB9D-F726-4BBB79230E88}"/>
              </a:ext>
            </a:extLst>
          </p:cNvPr>
          <p:cNvSpPr>
            <a:spLocks noGrp="1"/>
          </p:cNvSpPr>
          <p:nvPr/>
        </p:nvSpPr>
        <p:spPr>
          <a:xfrm>
            <a:off x="10045590" y="4186370"/>
            <a:ext cx="2042820" cy="1810737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d_model = 4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Pos 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단어의 위치</a:t>
            </a:r>
          </a:p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i :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임베딩 벡터 내 각 차원의 인덱스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F7EE4F8-955B-2263-E346-41D348B3E316}"/>
              </a:ext>
            </a:extLst>
          </p:cNvPr>
          <p:cNvSpPr>
            <a:spLocks noGrp="1"/>
          </p:cNvSpPr>
          <p:nvPr/>
        </p:nvSpPr>
        <p:spPr>
          <a:xfrm>
            <a:off x="766626" y="1576534"/>
            <a:ext cx="9649607" cy="2211348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간단한 예시로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chemeClr val="tx1"/>
                </a:solidFill>
                <a:latin typeface="NanumSquareRoundOTF Regular"/>
                <a:ea typeface="NanumSquareRoundOTF Regular"/>
              </a:rPr>
              <a:t>d_model</a:t>
            </a: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을 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4</a:t>
            </a: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로 가정했을 때 이전 코드를 활용하여 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positional encoding </a:t>
            </a: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을 구현해보면 다음과 같다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각 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(p,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chemeClr val="tx1"/>
                </a:solidFill>
                <a:latin typeface="NanumSquareRoundOTF Regular"/>
                <a:ea typeface="NanumSquareRoundOTF Regular"/>
              </a:rPr>
              <a:t>i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)</a:t>
            </a:r>
            <a:r>
              <a:rPr kumimoji="0" lang="ko-KR" altLang="en-US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에는                                          수식이 적용됨을 알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chemeClr val="tx1"/>
                </a:solidFill>
                <a:latin typeface="NanumSquareRoundOTF Regular"/>
                <a:ea typeface="NanumSquareRoundOTF Regular"/>
              </a:rPr>
              <a:t>수있다</a:t>
            </a:r>
            <a:r>
              <a:rPr kumimoji="0" lang="en-US" altLang="ko-KR" sz="1800" b="0" i="0" u="none" strike="noStrike" kern="1200" cap="none" spc="0" normalizeH="0" baseline="0" dirty="0">
                <a:solidFill>
                  <a:schemeClr val="tx1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1C70D-63E7-9271-11A9-CF753534DC80}"/>
                  </a:ext>
                </a:extLst>
              </p:cNvPr>
              <p:cNvSpPr txBox="1"/>
              <p:nvPr/>
            </p:nvSpPr>
            <p:spPr>
              <a:xfrm>
                <a:off x="2306537" y="2545976"/>
                <a:ext cx="1784555" cy="449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pos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/10000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num>
                            <m:den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1C70D-63E7-9271-11A9-CF753534D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537" y="2545976"/>
                <a:ext cx="1784555" cy="449418"/>
              </a:xfrm>
              <a:prstGeom prst="rect">
                <a:avLst/>
              </a:prstGeom>
              <a:blipFill>
                <a:blip r:embed="rId3"/>
                <a:stretch>
                  <a:fillRect r="-16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8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A44E-BB75-9BA8-89F3-4B1769A2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3CBDB-35B1-D235-B7CC-1FAC7E67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4. Input Embedding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76A0EA-3A54-DA58-AB96-3DB89672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28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89B8F-C290-4D26-743C-8A749F080929}"/>
              </a:ext>
            </a:extLst>
          </p:cNvPr>
          <p:cNvSpPr txBox="1"/>
          <p:nvPr/>
        </p:nvSpPr>
        <p:spPr>
          <a:xfrm>
            <a:off x="667627" y="884823"/>
            <a:ext cx="64797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 err="1">
                <a:latin typeface="NanumSquareRoundOTF Bold"/>
                <a:ea typeface="NanumSquareRoundOTF Bold"/>
              </a:rPr>
              <a:t>Keras.layers.Embedding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F6140-E646-5881-01F1-183A9A7B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4" y="1703846"/>
            <a:ext cx="6549251" cy="2756520"/>
          </a:xfrm>
          <a:prstGeom prst="rect">
            <a:avLst/>
          </a:prstGeo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3F69F42C-13F0-C74D-1004-5CE9047DDAF4}"/>
              </a:ext>
            </a:extLst>
          </p:cNvPr>
          <p:cNvSpPr>
            <a:spLocks noGrp="1"/>
          </p:cNvSpPr>
          <p:nvPr/>
        </p:nvSpPr>
        <p:spPr>
          <a:xfrm>
            <a:off x="644776" y="4691198"/>
            <a:ext cx="11193263" cy="1763863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각 토큰의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ID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가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lookup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테이블의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임베딩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벡터를 찾을 수 있다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입력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임베딩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벡터 크기는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batch_size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seq_len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d_model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)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차원의 값을 가진다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입력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임베딩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벡터는 위치 정보를 표현하지 못하기 때문에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positional encoding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과 합해진다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B46D77-E21C-6476-A8CF-9EC65961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65" y="2460849"/>
            <a:ext cx="4665944" cy="17638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CE9695-649F-437F-F1CC-50F23FC08E03}"/>
              </a:ext>
            </a:extLst>
          </p:cNvPr>
          <p:cNvSpPr/>
          <p:nvPr/>
        </p:nvSpPr>
        <p:spPr>
          <a:xfrm>
            <a:off x="8131277" y="2890684"/>
            <a:ext cx="1435510" cy="538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496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7E77B-70FF-67A3-932F-8F9571350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32FA1-E821-F437-1979-640159DC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4. Input Embedding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0948A-8AF6-7545-224D-8616D4FE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29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999D45-6421-73A1-BA29-C1AF0D4C1D05}"/>
              </a:ext>
            </a:extLst>
          </p:cNvPr>
          <p:cNvSpPr txBox="1"/>
          <p:nvPr/>
        </p:nvSpPr>
        <p:spPr>
          <a:xfrm>
            <a:off x="667627" y="884823"/>
            <a:ext cx="64797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Embedding </a:t>
            </a:r>
            <a:r>
              <a:rPr lang="en-US" altLang="ko-KR" sz="2400" b="1" dirty="0" err="1">
                <a:latin typeface="NanumSquareRoundOTF Bold"/>
                <a:ea typeface="NanumSquareRoundOTF Bold"/>
              </a:rPr>
              <a:t>Vector+Positional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 Encoding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B25626-BFEA-C797-CF21-3398FEA7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0" y="1404506"/>
            <a:ext cx="11611897" cy="3228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7">
                <a:extLst>
                  <a:ext uri="{FF2B5EF4-FFF2-40B4-BE49-F238E27FC236}">
                    <a16:creationId xmlns:a16="http://schemas.microsoft.com/office/drawing/2014/main" id="{8C5D986C-F4A1-BA2B-BB47-CAAAC0DD5F7E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44776" y="4691198"/>
                <a:ext cx="11193263" cy="1936677"/>
              </a:xfrm>
              <a:prstGeom prst="rect">
                <a:avLst/>
              </a:prstGeom>
              <a:solidFill>
                <a:srgbClr val="DFE4EF">
                  <a:alpha val="100000"/>
                </a:srgbClr>
              </a:solidFill>
              <a:ln>
                <a:solidFill>
                  <a:srgbClr val="DFE4EF">
                    <a:alpha val="100000"/>
                  </a:srgbClr>
                </a:solidFill>
              </a:ln>
            </p:spPr>
            <p:txBody>
              <a:bodyPr vert="horz" lIns="72000" tIns="108000" rIns="91440" bIns="45720">
                <a:normAutofit/>
              </a:bodyPr>
              <a:lstStyle/>
              <a:p>
                <a:pPr marL="342900" indent="-342900" algn="l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Keras.layer.Embedding()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을 이용해서 </a:t>
                </a:r>
                <a:r>
                  <a:rPr kumimoji="0" lang="en-US" altLang="ko-KR" b="0" i="0" u="none" strike="noStrike" kern="1200" cap="none" spc="0" normalizeH="0" baseline="0" dirty="0" err="1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d_model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 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차원의 </a:t>
                </a:r>
                <a:r>
                  <a:rPr kumimoji="0" lang="ko-KR" altLang="en-US" b="0" i="0" u="none" strike="noStrike" kern="1200" cap="none" spc="0" normalizeH="0" baseline="0" dirty="0" err="1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임베딩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 벡터를 토큰마다 생성할 수 있다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.</a:t>
                </a:r>
              </a:p>
              <a:p>
                <a:pPr marL="342900" indent="-342900" algn="l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kumimoji="0" lang="ko-KR" altLang="en-US" b="0" i="0" u="none" strike="noStrike" kern="1200" cap="none" spc="0" normalizeH="0" baseline="0" dirty="0" err="1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임베딩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 벡터는 위치정보를 포함하고 있지 않기 때문에 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positional encoding 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값을 </a:t>
                </a:r>
                <a:r>
                  <a:rPr kumimoji="0" lang="ko-KR" altLang="en-US" b="0" i="0" u="none" strike="noStrike" kern="1200" cap="none" spc="0" normalizeH="0" baseline="0" dirty="0" err="1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더해야한다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.</a:t>
                </a:r>
              </a:p>
              <a:p>
                <a:pPr marL="342900" indent="-342900" algn="l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kumimoji="0" lang="ko-KR" altLang="en-US" b="0" i="0" u="none" strike="noStrike" kern="1200" cap="none" spc="0" normalizeH="0" baseline="0" dirty="0" err="1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임베딩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 벡터의 의미가 사라지지 않도록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ko-KR" altLang="en-US" b="0" i="1" u="none" strike="noStrike" kern="1200" cap="none" spc="0" normalizeH="0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anumSquareRoundOTF Regular"/>
                          </a:rPr>
                        </m:ctrlPr>
                      </m:radPr>
                      <m:deg/>
                      <m:e>
                        <m:r>
                          <a:rPr kumimoji="0" lang="en-US" altLang="ko-KR" b="0" i="1" u="none" strike="noStrike" kern="1200" cap="none" spc="0" normalizeH="0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anumSquareRoundOTF Regular"/>
                          </a:rPr>
                          <m:t>𝑑</m:t>
                        </m:r>
                        <m:r>
                          <a:rPr kumimoji="0" lang="en-US" altLang="ko-KR" b="0" i="1" u="none" strike="noStrike" kern="1200" cap="none" spc="0" normalizeH="0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anumSquareRoundOTF Regular"/>
                          </a:rPr>
                          <m:t>_</m:t>
                        </m:r>
                        <m:r>
                          <a:rPr kumimoji="0" lang="en-US" altLang="ko-KR" b="0" i="1" u="none" strike="noStrike" kern="1200" cap="none" spc="0" normalizeH="0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anumSquareRoundOTF Regular"/>
                          </a:rPr>
                          <m:t>𝑚𝑜𝑑𝑒𝑙</m:t>
                        </m:r>
                      </m:e>
                    </m:rad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anumSquareRoundOTF Regular"/>
                      </a:rPr>
                      <m:t>을</m:t>
                    </m:r>
                  </m:oMath>
                </a14:m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 곱한다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.</a:t>
                </a:r>
              </a:p>
              <a:p>
                <a:pPr marL="342900" indent="-342900" algn="l" defTabSz="9144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그 후에 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positional encoding</a:t>
                </a:r>
                <a:r>
                  <a:rPr kumimoji="0" lang="ko-KR" altLang="en-US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을 더해 위치정보를 표현할 수 있는 최종 입력으로 사용한다</a:t>
                </a:r>
                <a:r>
                  <a:rPr kumimoji="0" lang="en-US" altLang="ko-KR" b="0" i="0" u="none" strike="noStrike" kern="1200" cap="none" spc="0" normalizeH="0" baseline="0" dirty="0">
                    <a:solidFill>
                      <a:srgbClr val="000000"/>
                    </a:solidFill>
                    <a:latin typeface="NanumSquareRoundOTF Regular"/>
                    <a:ea typeface="NanumSquareRoundOTF Regular"/>
                  </a:rPr>
                  <a:t>.</a:t>
                </a:r>
              </a:p>
            </p:txBody>
          </p:sp>
        </mc:Choice>
        <mc:Fallback xmlns="">
          <p:sp>
            <p:nvSpPr>
              <p:cNvPr id="12" name="내용 개체 틀 7">
                <a:extLst>
                  <a:ext uri="{FF2B5EF4-FFF2-40B4-BE49-F238E27FC236}">
                    <a16:creationId xmlns:a16="http://schemas.microsoft.com/office/drawing/2014/main" id="{8C5D986C-F4A1-BA2B-BB47-CAAAC0DD5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6" y="4691198"/>
                <a:ext cx="11193263" cy="1936677"/>
              </a:xfrm>
              <a:prstGeom prst="rect">
                <a:avLst/>
              </a:prstGeom>
              <a:blipFill>
                <a:blip r:embed="rId4"/>
                <a:stretch>
                  <a:fillRect l="-490"/>
                </a:stretch>
              </a:blipFill>
              <a:ln>
                <a:solidFill>
                  <a:srgbClr val="DFE4EF">
                    <a:alpha val="100000"/>
                  </a:srgb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2CCC370E-6999-8DDE-780B-85D73C762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352" y="823438"/>
            <a:ext cx="3375448" cy="127601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3AA848-CFDA-292E-0E28-A7CF4B536741}"/>
              </a:ext>
            </a:extLst>
          </p:cNvPr>
          <p:cNvSpPr/>
          <p:nvPr/>
        </p:nvSpPr>
        <p:spPr>
          <a:xfrm>
            <a:off x="8341352" y="721765"/>
            <a:ext cx="1569564" cy="1276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488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내용 개체 틀 7"/>
          <p:cNvSpPr>
            <a:spLocks noGrp="1"/>
          </p:cNvSpPr>
          <p:nvPr/>
        </p:nvSpPr>
        <p:spPr>
          <a:xfrm>
            <a:off x="6953425" y="2039168"/>
            <a:ext cx="4872527" cy="2448234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Tensorflow_datasets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: wmt14 de-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데이터셋 다운받을 때 사용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57040" indent="-25704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altLang="ko-KR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57040" indent="-25704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tensorflow_text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: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bert_tokenizer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통해 </a:t>
            </a:r>
            <a:r>
              <a:rPr kumimoji="0" lang="ko-KR" altLang="en-US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토크나이저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객체를 학습시킬 때 사용</a:t>
            </a:r>
            <a:endParaRPr kumimoji="0" lang="en-US" altLang="ko-KR" sz="18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475" y="-181332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1.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3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>
                <a:latin typeface="NanumSquareRoundOTF Bold"/>
                <a:ea typeface="NanumSquareRoundOTF Bold"/>
              </a:rPr>
              <a:t>주요 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Library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 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Import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CF7D2D-0725-C8E6-EA21-0C4E1275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7" y="1769188"/>
            <a:ext cx="5719838" cy="4667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BCC-7E60-ED73-829F-C7D97CB63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40759-DBC9-3951-773D-6CE0AD17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4. Input Embedding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C3A981-4311-5158-EA82-8A1A6737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30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3F25F-5D1F-FA3F-37BC-F759BFC2C11F}"/>
              </a:ext>
            </a:extLst>
          </p:cNvPr>
          <p:cNvSpPr txBox="1"/>
          <p:nvPr/>
        </p:nvSpPr>
        <p:spPr>
          <a:xfrm>
            <a:off x="667627" y="983145"/>
            <a:ext cx="64797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Embedding </a:t>
            </a:r>
            <a:r>
              <a:rPr lang="en-US" altLang="ko-KR" sz="2400" b="1" dirty="0" err="1">
                <a:latin typeface="NanumSquareRoundOTF Bold"/>
                <a:ea typeface="NanumSquareRoundOTF Bold"/>
              </a:rPr>
              <a:t>Vector+Positional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 Encoding</a:t>
            </a:r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789895DF-B6BF-14F3-2F1B-8956F64739A1}"/>
              </a:ext>
            </a:extLst>
          </p:cNvPr>
          <p:cNvSpPr>
            <a:spLocks noGrp="1"/>
          </p:cNvSpPr>
          <p:nvPr/>
        </p:nvSpPr>
        <p:spPr>
          <a:xfrm>
            <a:off x="667627" y="3809266"/>
            <a:ext cx="11193263" cy="2568088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Autofit/>
          </a:bodyPr>
          <a:lstStyle/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vocab_size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와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d_model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매개변수로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PositionalEmbedding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을 수행 후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embed_de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embed_en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변수에 저장한다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각 데이터셋을 입력으로 받아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call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메서드를 수행한 후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de_emb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변수에 저장한다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342900" indent="-342900" algn="l" defTabSz="9144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de_emb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, 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en_emb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변수에는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Embedding vector + Positional Encoding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벡터가 합해진 최종 입력으로 사용될 벡터가 저장된다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F56B6-9926-F723-9D54-8421E1F5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7" y="1609033"/>
            <a:ext cx="10892298" cy="17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17F24AC-8224-131B-0665-BF013D0B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lang="en-US" altLang="ko-KR" dirty="0"/>
              <a:t>Base Attention, Self-Attention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8A6DE8-2F8D-7DD2-3AA7-2A034B1F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31</a:t>
            </a:fld>
            <a:endParaRPr kumimoji="1" lang="ko-Kore-KR" altLang="en-US" dirty="0"/>
          </a:p>
        </p:txBody>
      </p:sp>
      <p:pic>
        <p:nvPicPr>
          <p:cNvPr id="30" name="그림 29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8FE3CAD-A000-9CB0-ED60-93E0E362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B287ED3-368C-7827-6C0E-69A5CC67F9E6}"/>
              </a:ext>
            </a:extLst>
          </p:cNvPr>
          <p:cNvSpPr/>
          <p:nvPr/>
        </p:nvSpPr>
        <p:spPr>
          <a:xfrm>
            <a:off x="10488317" y="2606267"/>
            <a:ext cx="1281374" cy="908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9B903D4-AEB2-864C-1A81-D27EAF48502F}"/>
              </a:ext>
            </a:extLst>
          </p:cNvPr>
          <p:cNvSpPr/>
          <p:nvPr/>
        </p:nvSpPr>
        <p:spPr>
          <a:xfrm>
            <a:off x="10488317" y="3561985"/>
            <a:ext cx="1281374" cy="908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234D491-8369-4098-AE07-8DE2251FE83F}"/>
              </a:ext>
            </a:extLst>
          </p:cNvPr>
          <p:cNvSpPr/>
          <p:nvPr/>
        </p:nvSpPr>
        <p:spPr>
          <a:xfrm>
            <a:off x="9046907" y="3561985"/>
            <a:ext cx="1281374" cy="908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6AFD99C-51F7-4B52-11A8-27A1086D6E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200" y="1086921"/>
            <a:ext cx="8280000" cy="5540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84BD59-13B6-52A6-5BF9-266595E3D31E}"/>
              </a:ext>
            </a:extLst>
          </p:cNvPr>
          <p:cNvSpPr txBox="1"/>
          <p:nvPr/>
        </p:nvSpPr>
        <p:spPr>
          <a:xfrm>
            <a:off x="284400" y="2315708"/>
            <a:ext cx="282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Encoder Self-Attention</a:t>
            </a:r>
            <a:endParaRPr kumimoji="1"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F1A58-EB66-0D0F-2FB0-0959582357BF}"/>
              </a:ext>
            </a:extLst>
          </p:cNvPr>
          <p:cNvSpPr txBox="1"/>
          <p:nvPr/>
        </p:nvSpPr>
        <p:spPr>
          <a:xfrm>
            <a:off x="284400" y="4374598"/>
            <a:ext cx="286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Decoder Self-Attention</a:t>
            </a:r>
            <a:endParaRPr kumimoji="1" lang="ko-KR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0A22B1D-C369-837D-A23B-FDCDEF879E3A}"/>
              </a:ext>
            </a:extLst>
          </p:cNvPr>
          <p:cNvCxnSpPr/>
          <p:nvPr/>
        </p:nvCxnSpPr>
        <p:spPr>
          <a:xfrm>
            <a:off x="1209964" y="5920509"/>
            <a:ext cx="2078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68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5" grpId="2" animBg="1"/>
      <p:bldP spid="6" grpId="0" animBg="1"/>
      <p:bldP spid="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B15F-10E5-C21F-69EB-803E3412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Encoder-Decoder Attention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7A2CF9-8CC2-81FE-5F6B-5E4CD637C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80808"/>
                <a:ext cx="7713195" cy="2936195"/>
              </a:xfrm>
            </p:spPr>
            <p:txBody>
              <a:bodyPr>
                <a:normAutofit/>
              </a:bodyPr>
              <a:lstStyle/>
              <a:p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인코더의 출력이 </a:t>
                </a:r>
                <a:r>
                  <a:rPr kumimoji="1" lang="en-US" altLang="ko-KR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qurey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로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,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kumimoji="1" lang="ko-KR" altLang="en-US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디코더의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입력이 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key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와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value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로 입력됨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</a:t>
                </a:r>
              </a:p>
              <a:p>
                <a:pPr marL="0" indent="0">
                  <a:buNone/>
                </a:pP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Attention scores: query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와 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key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의 유사도</a:t>
                </a: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Attention output: Attention scores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와 </a:t>
                </a: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value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를 </a:t>
                </a:r>
                <a:r>
                  <a:rPr kumimoji="1" lang="ko-KR" altLang="en-US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가중합하여</a:t>
                </a:r>
                <a:r>
                  <a:rPr kumimoji="1"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계산된 결과</a:t>
                </a: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buFont typeface="Wingdings" pitchFamily="2" charset="2"/>
                  <a:buChar char="Ø"/>
                </a:pP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1800" b="0" i="1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R" sz="1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800" b="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18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800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1800" b="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ko-KR" sz="18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ko-KR" sz="18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8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kumimoji="1" lang="en-US" altLang="ko-KR" sz="18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kumimoji="1" lang="en-US" altLang="ko-KR" sz="1800" b="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2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𝑞𝑢𝑒𝑟𝑦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kumimoji="1" lang="en-US" altLang="ko-KR" sz="12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2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ko-KR" sz="12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= </a:t>
                </a:r>
                <a:r>
                  <a:rPr kumimoji="1" lang="ko-KR" altLang="en-US" sz="12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임베딩</a:t>
                </a:r>
                <a:r>
                  <a:rPr kumimoji="1" lang="ko-KR" altLang="en-US" sz="12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차원</a:t>
                </a:r>
                <a:r>
                  <a:rPr kumimoji="1" lang="en-US" altLang="ko-KR" sz="12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buFont typeface="Wingdings" pitchFamily="2" charset="2"/>
                  <a:buChar char="Ø"/>
                </a:pPr>
                <a:endParaRPr kumimoji="1"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buNone/>
                </a:pPr>
                <a:endParaRPr kumimoji="1" lang="ko-KR" altLang="en-US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7A2CF9-8CC2-81FE-5F6B-5E4CD637C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80808"/>
                <a:ext cx="7713195" cy="2936195"/>
              </a:xfrm>
              <a:blipFill>
                <a:blip r:embed="rId3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36F4F5-7BC5-1423-A8FF-172356F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32</a:t>
            </a:fld>
            <a:endParaRPr kumimoji="1" lang="ko-Kore-KR" altLang="en-US" dirty="0"/>
          </a:p>
        </p:txBody>
      </p:sp>
      <p:pic>
        <p:nvPicPr>
          <p:cNvPr id="5" name="그림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29FA7A6E-9E9A-9EC9-F62E-59062E85D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CF58AA2-0B0A-2654-BF6C-1E5B8BB36D6E}"/>
              </a:ext>
            </a:extLst>
          </p:cNvPr>
          <p:cNvSpPr/>
          <p:nvPr/>
        </p:nvSpPr>
        <p:spPr>
          <a:xfrm>
            <a:off x="10488317" y="2606267"/>
            <a:ext cx="1281374" cy="9081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C465B6-807C-8578-D415-CFEFCBD3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0" y="4122563"/>
            <a:ext cx="8280000" cy="21237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BDB05-06B3-7157-EF60-A156C14F529D}"/>
              </a:ext>
            </a:extLst>
          </p:cNvPr>
          <p:cNvSpPr/>
          <p:nvPr/>
        </p:nvSpPr>
        <p:spPr>
          <a:xfrm>
            <a:off x="5874327" y="2890368"/>
            <a:ext cx="441118" cy="3136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B7AE8-4B94-5C0A-A6EB-62ABC1B35422}"/>
              </a:ext>
            </a:extLst>
          </p:cNvPr>
          <p:cNvSpPr txBox="1"/>
          <p:nvPr/>
        </p:nvSpPr>
        <p:spPr>
          <a:xfrm>
            <a:off x="6666392" y="2868508"/>
            <a:ext cx="188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+mn-ea"/>
              </a:rPr>
              <a:t>Attention scores</a:t>
            </a:r>
            <a:endParaRPr kumimoji="1" lang="ko-KR" altLang="en-US"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6554F3B-288E-7FB9-1C7A-64637DFFF8E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315445" y="3047209"/>
            <a:ext cx="350947" cy="5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846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D9E71-D484-F970-D648-877BAF69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Feed Forward </a:t>
            </a:r>
            <a:r>
              <a:rPr kumimoji="1" lang="en-US" altLang="ko-KR" dirty="0" err="1"/>
              <a:t>Nerual</a:t>
            </a:r>
            <a:r>
              <a:rPr kumimoji="1" lang="en-US" altLang="ko-KR" dirty="0"/>
              <a:t> Network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383B08-A713-D9C5-0388-2C87C8FD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EB7E22-0239-0B7B-6BAF-049BA4DC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0" y="2363385"/>
            <a:ext cx="8280000" cy="2412100"/>
          </a:xfrm>
          <a:prstGeom prst="rect">
            <a:avLst/>
          </a:prstGeom>
        </p:spPr>
      </p:pic>
      <p:pic>
        <p:nvPicPr>
          <p:cNvPr id="9" name="그림 8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DF00C56A-56D0-08AC-6179-338F523F59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5425497-7DFA-08C6-FF25-EAC07F0DD094}"/>
              </a:ext>
            </a:extLst>
          </p:cNvPr>
          <p:cNvSpPr/>
          <p:nvPr/>
        </p:nvSpPr>
        <p:spPr>
          <a:xfrm>
            <a:off x="10543032" y="1938528"/>
            <a:ext cx="1173768" cy="7835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CF8A235-031D-55E2-E1E0-4C098881DC90}"/>
              </a:ext>
            </a:extLst>
          </p:cNvPr>
          <p:cNvSpPr/>
          <p:nvPr/>
        </p:nvSpPr>
        <p:spPr>
          <a:xfrm>
            <a:off x="9062232" y="2785872"/>
            <a:ext cx="1224768" cy="7835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527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D1FDA-94B5-94C0-C007-0C0EB271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Encoder Layer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CBA56F2-C28A-A2BA-564C-0A818C7B5A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2199"/>
                <a:ext cx="7815534" cy="249466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key_dim = </a:t>
                </a:r>
                <a:r>
                  <a:rPr lang="en-US" altLang="ko-KR" sz="1800" dirty="0" err="1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d_model</a:t>
                </a:r>
                <a:r>
                  <a:rPr lang="ko-KR" altLang="en-US" sz="18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인 이유</a:t>
                </a:r>
                <a:endParaRPr lang="en-US" altLang="ko-KR" sz="1800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lang="en-US" altLang="ko-KR" sz="1800" dirty="0">
                    <a:latin typeface="+mn-ea"/>
                  </a:rPr>
                  <a:t>	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- 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논문에서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sz="1800" b="0" i="1"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로 가정하였음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	- query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와 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key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를 </a:t>
                </a:r>
                <a:r>
                  <a:rPr lang="ko-KR" altLang="en-US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내적하면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</a:t>
                </a:r>
                <a:r>
                  <a:rPr lang="en-US" altLang="ko-KR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seq_len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x </a:t>
                </a:r>
                <a:r>
                  <a:rPr lang="en-US" altLang="ko-KR" sz="18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seq_len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차원이 되어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가</a:t>
                </a:r>
                <a:endParaRPr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	  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없어지는 값이기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임의의 값이 설정되어도 됨</a:t>
                </a:r>
                <a:r>
                  <a:rPr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</a:t>
                </a:r>
                <a:r>
                  <a:rPr lang="ko-KR" altLang="en-US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endParaRPr lang="en-US" altLang="ko-KR" sz="1800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buNone/>
                </a:pPr>
                <a:r>
                  <a:rPr kumimoji="1" lang="en-US" altLang="ko-KR" sz="18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	- </a:t>
                </a:r>
                <a:r>
                  <a:rPr kumimoji="1" lang="en-US" altLang="ko-KR" sz="1800" dirty="0" err="1">
                    <a:solidFill>
                      <a:srgbClr val="0070C0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key_dim</a:t>
                </a:r>
                <a:r>
                  <a:rPr kumimoji="1" lang="ko-KR" altLang="en-US" sz="1800" dirty="0">
                    <a:solidFill>
                      <a:srgbClr val="0070C0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을</a:t>
                </a:r>
                <a:r>
                  <a:rPr kumimoji="1" lang="en-US" altLang="ko-KR" sz="1800" dirty="0">
                    <a:solidFill>
                      <a:srgbClr val="0070C0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kumimoji="1" lang="ko-KR" altLang="en-US" sz="1800" dirty="0">
                    <a:solidFill>
                      <a:srgbClr val="0070C0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설정함</a:t>
                </a:r>
                <a:r>
                  <a:rPr kumimoji="1" lang="en-US" altLang="ko-KR" sz="1800" dirty="0">
                    <a:solidFill>
                      <a:srgbClr val="0070C0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</a:t>
                </a:r>
                <a:endParaRPr kumimoji="1" lang="ko-KR" altLang="en-US" sz="1800" dirty="0">
                  <a:solidFill>
                    <a:srgbClr val="0070C0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CBA56F2-C28A-A2BA-564C-0A818C7B5A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2199"/>
                <a:ext cx="7815534" cy="2494667"/>
              </a:xfrm>
              <a:blipFill>
                <a:blip r:embed="rId3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6AE1C-9A17-B5EA-3AF6-CCE5B69E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34</a:t>
            </a:fld>
            <a:endParaRPr kumimoji="1" lang="ko-Kore-KR" altLang="en-US" dirty="0"/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7D38100-5A84-8790-CA59-4452B83F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0" y="3815321"/>
            <a:ext cx="9360000" cy="2430954"/>
          </a:xfrm>
          <a:prstGeom prst="rect">
            <a:avLst/>
          </a:prstGeom>
        </p:spPr>
      </p:pic>
      <p:pic>
        <p:nvPicPr>
          <p:cNvPr id="7" name="그림 6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9C02BBD1-E5D8-5B16-25FF-89EA32D6CE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EB50D8-B1AB-BAFF-E01D-9B6ACB715985}"/>
              </a:ext>
            </a:extLst>
          </p:cNvPr>
          <p:cNvSpPr/>
          <p:nvPr/>
        </p:nvSpPr>
        <p:spPr>
          <a:xfrm>
            <a:off x="9034421" y="2642843"/>
            <a:ext cx="1281374" cy="20016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976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AC930-F059-FE03-3A7C-29676343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Encoder</a:t>
            </a:r>
            <a:endParaRPr kumimoji="1" lang="ko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8033822-17AA-2B31-6250-2978D630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9" y="1270908"/>
            <a:ext cx="9360000" cy="4316184"/>
          </a:xfrm>
          <a:prstGeom prst="rect">
            <a:avLst/>
          </a:prstGeom>
        </p:spPr>
      </p:pic>
      <p:pic>
        <p:nvPicPr>
          <p:cNvPr id="9" name="그림 8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F7CCDDD-7EAC-9E49-EAC5-71CCB43D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3AAE13D-01C4-30D0-17EE-B1CDF28B8099}"/>
              </a:ext>
            </a:extLst>
          </p:cNvPr>
          <p:cNvSpPr/>
          <p:nvPr/>
        </p:nvSpPr>
        <p:spPr>
          <a:xfrm>
            <a:off x="8653734" y="2642843"/>
            <a:ext cx="1662061" cy="32024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169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83D21-1E44-20B9-251D-17CD75C4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Decoder Layer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C5D88-9D79-8A10-4FD1-B92BFB27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36</a:t>
            </a:fld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11052B-D6BB-EC87-827A-1FDDD054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200" y="1109671"/>
            <a:ext cx="9360000" cy="4638657"/>
          </a:xfrm>
          <a:prstGeom prst="rect">
            <a:avLst/>
          </a:prstGeom>
        </p:spPr>
      </p:pic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9CFF1D7-8A36-CC3D-A926-663F75C7F4B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3734" y="840179"/>
            <a:ext cx="3538266" cy="517764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0716CA4-77E6-BEC9-45BF-EF856870BD0A}"/>
              </a:ext>
            </a:extLst>
          </p:cNvPr>
          <p:cNvSpPr/>
          <p:nvPr/>
        </p:nvSpPr>
        <p:spPr>
          <a:xfrm>
            <a:off x="10517722" y="1920466"/>
            <a:ext cx="1226510" cy="270639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002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7FA20-6D6D-2DDA-1FBE-8820C3DB0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NanumSquareOTF ExtraBold"/>
                <a:ea typeface="NanumSquareOTF ExtraBold"/>
              </a:rPr>
              <a:t>4. </a:t>
            </a:r>
            <a:r>
              <a:rPr kumimoji="1" lang="en-US" altLang="ko-KR" dirty="0"/>
              <a:t>Decoder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1FB95-11F5-18D9-F4DC-FC8D8576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mtClean="0"/>
              <a:pPr/>
              <a:t>37</a:t>
            </a:fld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2F8AF16-B6E5-837F-FE78-96CDA78C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1345325"/>
            <a:ext cx="9360000" cy="4167349"/>
          </a:xfrm>
          <a:prstGeom prst="rect">
            <a:avLst/>
          </a:prstGeom>
        </p:spPr>
      </p:pic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E9F9A028-B8DE-77E7-C63A-CEF9C417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463"/>
          <a:stretch/>
        </p:blipFill>
        <p:spPr>
          <a:xfrm>
            <a:off x="8988552" y="840179"/>
            <a:ext cx="3203448" cy="51776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55BDB4-1715-25B2-65E8-B374EB76110E}"/>
              </a:ext>
            </a:extLst>
          </p:cNvPr>
          <p:cNvSpPr/>
          <p:nvPr/>
        </p:nvSpPr>
        <p:spPr>
          <a:xfrm>
            <a:off x="8887968" y="4617720"/>
            <a:ext cx="381600" cy="501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0DB9230-EC85-BAAA-E554-50175787E7F6}"/>
              </a:ext>
            </a:extLst>
          </p:cNvPr>
          <p:cNvSpPr/>
          <p:nvPr/>
        </p:nvSpPr>
        <p:spPr>
          <a:xfrm>
            <a:off x="10490290" y="1920466"/>
            <a:ext cx="1701710" cy="40973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505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51B2-AC17-FD43-B263-ED9E301F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162235"/>
            <a:ext cx="10515600" cy="600966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1B82B-A755-1244-9A22-BBBCD9BEC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025980" cy="50244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init</a:t>
            </a: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self.encoder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Encoder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정의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self.decoder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Decoder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정의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self.final_layer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linear layer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정의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		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F1459-F9C2-1D40-83EF-8DB19310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38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CFB10-9ECC-5B09-3905-D2B0E82DCD90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클래스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3A5627-8D7A-8E51-B9EF-849F3ECC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20" y="884822"/>
            <a:ext cx="5036829" cy="56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D2E408-55E0-8A1B-D6F0-57EFFDDFF9D6}"/>
              </a:ext>
            </a:extLst>
          </p:cNvPr>
          <p:cNvSpPr/>
          <p:nvPr/>
        </p:nvSpPr>
        <p:spPr>
          <a:xfrm>
            <a:off x="6910020" y="1040242"/>
            <a:ext cx="5036829" cy="21554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A91BDD-C212-8503-944F-775B593C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197" y="3498613"/>
            <a:ext cx="4480826" cy="293846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991A2F-2036-D71F-2E01-DEAAC969D692}"/>
              </a:ext>
            </a:extLst>
          </p:cNvPr>
          <p:cNvSpPr/>
          <p:nvPr/>
        </p:nvSpPr>
        <p:spPr>
          <a:xfrm>
            <a:off x="2237336" y="4553146"/>
            <a:ext cx="1390671" cy="1074656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E7805-991A-5267-3276-6051A49697F4}"/>
              </a:ext>
            </a:extLst>
          </p:cNvPr>
          <p:cNvSpPr txBox="1"/>
          <p:nvPr/>
        </p:nvSpPr>
        <p:spPr>
          <a:xfrm>
            <a:off x="2478675" y="4183814"/>
            <a:ext cx="1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encoder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BD494DF-B382-BB2A-28EF-D581282A3CA9}"/>
              </a:ext>
            </a:extLst>
          </p:cNvPr>
          <p:cNvSpPr/>
          <p:nvPr/>
        </p:nvSpPr>
        <p:spPr>
          <a:xfrm>
            <a:off x="3747012" y="4215735"/>
            <a:ext cx="1443946" cy="141206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A11F0-12D4-40CA-3641-48D3F23503CD}"/>
              </a:ext>
            </a:extLst>
          </p:cNvPr>
          <p:cNvSpPr txBox="1"/>
          <p:nvPr/>
        </p:nvSpPr>
        <p:spPr>
          <a:xfrm>
            <a:off x="5190958" y="4470162"/>
            <a:ext cx="1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decoder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FDE73A9-53E4-BD93-9FBD-F44673405A57}"/>
              </a:ext>
            </a:extLst>
          </p:cNvPr>
          <p:cNvSpPr/>
          <p:nvPr/>
        </p:nvSpPr>
        <p:spPr>
          <a:xfrm>
            <a:off x="3799752" y="3949118"/>
            <a:ext cx="1319003" cy="234695"/>
          </a:xfrm>
          <a:prstGeom prst="roundRect">
            <a:avLst/>
          </a:prstGeom>
          <a:noFill/>
          <a:ln w="38100" cap="flat" cmpd="sng" algn="ctr">
            <a:solidFill>
              <a:srgbClr val="F604B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604B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1AEB7-0126-A150-0265-4D5474A73D25}"/>
              </a:ext>
            </a:extLst>
          </p:cNvPr>
          <p:cNvSpPr txBox="1"/>
          <p:nvPr/>
        </p:nvSpPr>
        <p:spPr>
          <a:xfrm>
            <a:off x="5235228" y="3799124"/>
            <a:ext cx="108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604B1"/>
                </a:solidFill>
              </a:rPr>
              <a:t>linear</a:t>
            </a:r>
            <a:endParaRPr lang="ko-KR" altLang="en-US" b="1" dirty="0">
              <a:solidFill>
                <a:srgbClr val="F604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79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E6952-F8B3-3B47-1BA0-799502F2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38914-73BD-D4D8-3743-07E88707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087A8E9-103A-B134-E076-88E90949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025980" cy="50244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call </a:t>
            </a:r>
            <a:r>
              <a:rPr lang="ko-KR" altLang="en-US" sz="20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20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FA22C2-F45A-810B-5A1F-39EFE1B8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39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FE527-04EF-1D7D-3B7B-9BE0AA9E3851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클래스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075A1-6F27-CAAF-48BF-3C44FB90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20" y="884822"/>
            <a:ext cx="5036829" cy="56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A9EB8B-EAE2-ADC4-FB13-51DE08E85CB8}"/>
              </a:ext>
            </a:extLst>
          </p:cNvPr>
          <p:cNvSpPr/>
          <p:nvPr/>
        </p:nvSpPr>
        <p:spPr>
          <a:xfrm>
            <a:off x="6910020" y="3759377"/>
            <a:ext cx="5036829" cy="8314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F1F98C-E22B-ED3D-8ED7-4B89D89DDA10}"/>
              </a:ext>
            </a:extLst>
          </p:cNvPr>
          <p:cNvSpPr/>
          <p:nvPr/>
        </p:nvSpPr>
        <p:spPr>
          <a:xfrm>
            <a:off x="2382284" y="2085285"/>
            <a:ext cx="2620651" cy="12186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Encoder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3541B2-D234-DF0E-405B-5B1699E9F52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64849" y="2694593"/>
            <a:ext cx="8174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0E7FD3-65F3-2F08-AD9B-647FB7858A30}"/>
              </a:ext>
            </a:extLst>
          </p:cNvPr>
          <p:cNvCxnSpPr>
            <a:cxnSpLocks/>
          </p:cNvCxnSpPr>
          <p:nvPr/>
        </p:nvCxnSpPr>
        <p:spPr>
          <a:xfrm>
            <a:off x="4999520" y="2694593"/>
            <a:ext cx="8174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70183B-4452-6AC6-36B7-0ED37FC9D8D6}"/>
              </a:ext>
            </a:extLst>
          </p:cNvPr>
          <p:cNvSpPr txBox="1"/>
          <p:nvPr/>
        </p:nvSpPr>
        <p:spPr>
          <a:xfrm>
            <a:off x="590801" y="2506550"/>
            <a:ext cx="1062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inputs.</a:t>
            </a:r>
            <a:r>
              <a:rPr lang="en-US" altLang="ko-KR" dirty="0" err="1"/>
              <a:t>en</a:t>
            </a:r>
            <a:endParaRPr lang="en-US" altLang="ko-KR" dirty="0"/>
          </a:p>
          <a:p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28D7E-CF55-914D-C35A-CF103D45059E}"/>
              </a:ext>
            </a:extLst>
          </p:cNvPr>
          <p:cNvSpPr txBox="1"/>
          <p:nvPr/>
        </p:nvSpPr>
        <p:spPr>
          <a:xfrm>
            <a:off x="5847152" y="2509927"/>
            <a:ext cx="10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context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0308714-5594-DD96-F8E5-8A857BE6A981}"/>
              </a:ext>
            </a:extLst>
          </p:cNvPr>
          <p:cNvSpPr/>
          <p:nvPr/>
        </p:nvSpPr>
        <p:spPr>
          <a:xfrm>
            <a:off x="2378869" y="3614680"/>
            <a:ext cx="2620651" cy="12186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Decoder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B29012-1A10-F525-F6F9-0F32B6685E4B}"/>
              </a:ext>
            </a:extLst>
          </p:cNvPr>
          <p:cNvCxnSpPr>
            <a:cxnSpLocks/>
          </p:cNvCxnSpPr>
          <p:nvPr/>
        </p:nvCxnSpPr>
        <p:spPr>
          <a:xfrm>
            <a:off x="1561434" y="4040102"/>
            <a:ext cx="8174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BC2AD7-C06A-7945-59A5-8FFFD6A0C7CF}"/>
              </a:ext>
            </a:extLst>
          </p:cNvPr>
          <p:cNvCxnSpPr>
            <a:cxnSpLocks/>
          </p:cNvCxnSpPr>
          <p:nvPr/>
        </p:nvCxnSpPr>
        <p:spPr>
          <a:xfrm>
            <a:off x="4996105" y="4280742"/>
            <a:ext cx="8174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3EC018-8CBD-D03C-B449-E612F2B35574}"/>
              </a:ext>
            </a:extLst>
          </p:cNvPr>
          <p:cNvSpPr txBox="1"/>
          <p:nvPr/>
        </p:nvSpPr>
        <p:spPr>
          <a:xfrm>
            <a:off x="590801" y="3835841"/>
            <a:ext cx="138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inputs.de</a:t>
            </a:r>
            <a:endParaRPr lang="en-US" altLang="ko-KR" sz="14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62C9D-635E-0328-DE18-164CF5381F76}"/>
              </a:ext>
            </a:extLst>
          </p:cNvPr>
          <p:cNvSpPr txBox="1"/>
          <p:nvPr/>
        </p:nvSpPr>
        <p:spPr>
          <a:xfrm>
            <a:off x="5964338" y="4076071"/>
            <a:ext cx="10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x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2EB258E-697A-957E-4151-437507439801}"/>
              </a:ext>
            </a:extLst>
          </p:cNvPr>
          <p:cNvCxnSpPr>
            <a:cxnSpLocks/>
          </p:cNvCxnSpPr>
          <p:nvPr/>
        </p:nvCxnSpPr>
        <p:spPr>
          <a:xfrm>
            <a:off x="1564849" y="4498936"/>
            <a:ext cx="8174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AD8C55-E201-D229-B567-B762B5B8ADA5}"/>
              </a:ext>
            </a:extLst>
          </p:cNvPr>
          <p:cNvSpPr txBox="1"/>
          <p:nvPr/>
        </p:nvSpPr>
        <p:spPr>
          <a:xfrm>
            <a:off x="769469" y="4280742"/>
            <a:ext cx="106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context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F309F-D5FD-852C-06D2-F925842DD326}"/>
              </a:ext>
            </a:extLst>
          </p:cNvPr>
          <p:cNvSpPr txBox="1"/>
          <p:nvPr/>
        </p:nvSpPr>
        <p:spPr>
          <a:xfrm>
            <a:off x="927509" y="5117386"/>
            <a:ext cx="4886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context(</a:t>
            </a:r>
            <a:r>
              <a:rPr lang="ko-KR" altLang="en-US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문맥</a:t>
            </a:r>
            <a:r>
              <a:rPr lang="en-US" altLang="ko-KR" dirty="0">
                <a:solidFill>
                  <a:srgbClr val="FF000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)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Encoding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으로 생성된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vector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030A0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x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: Output</a:t>
            </a:r>
            <a:r>
              <a:rPr lang="ko-KR" altLang="en-US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</a:t>
            </a:r>
            <a:r>
              <a:rPr lang="en-US" altLang="ko-KR" dirty="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Sentence</a:t>
            </a:r>
          </a:p>
          <a:p>
            <a:endParaRPr lang="en-US" altLang="ko-KR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endParaRPr lang="ko-KR" altLang="en-US" dirty="0"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91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475" y="-181332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1.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4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Dataset Load</a:t>
            </a: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47450" y="3790930"/>
            <a:ext cx="11039975" cy="2604655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TFDS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에서 </a:t>
            </a:r>
            <a:r>
              <a:rPr lang="ko-KR" altLang="en-US" sz="2000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영어에서 독일어로의 번역 작업을 위한 </a:t>
            </a:r>
            <a:r>
              <a:rPr lang="en-US" altLang="ko-KR" sz="2000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WMT14 </a:t>
            </a:r>
            <a:r>
              <a:rPr lang="ko-KR" altLang="en-US" sz="2000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데이터셋을 </a:t>
            </a:r>
            <a:r>
              <a:rPr lang="ko-KR" altLang="en-US" sz="2000" b="0" i="0" dirty="0" err="1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로드한다</a:t>
            </a:r>
            <a:r>
              <a:rPr lang="en-US" altLang="ko-KR" sz="2000" b="0" i="0" dirty="0">
                <a:solidFill>
                  <a:srgbClr val="0D0D0D"/>
                </a:solidFill>
                <a:effectLst/>
                <a:latin typeface="Abadi" panose="020F0502020204030204" pitchFamily="34" charset="0"/>
              </a:rPr>
              <a:t>.</a:t>
            </a: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with_info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True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 설정하여 데이터셋의 정보를 함께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로드한다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as_supervised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True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 설정하여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튜플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형태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(input, output)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쌍으로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로드한다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as_supervised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False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일 경우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딕셔너리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형태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(key : value)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로 데이터셋이 구성된다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200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AA7D9B-3433-A74A-2629-BE434FFA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50" y="1938330"/>
            <a:ext cx="11201400" cy="657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66D46-DEC4-6059-1CCE-8B464982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559DA-743B-0987-01D1-16389869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5B3E72B-AB56-C77A-9DB7-31BE7DAC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75" y="1241463"/>
            <a:ext cx="6025980" cy="5490168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logits =</a:t>
            </a:r>
            <a:r>
              <a:rPr lang="en-US" altLang="ko-KR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self.final_layer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(x)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디코더의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출력 결과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(x)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를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linear layer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에 전달하여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linear layer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의 출력을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logits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에 대입 </a:t>
            </a:r>
            <a:endParaRPr lang="en-US" altLang="ko-KR" sz="1800" b="1" dirty="0">
              <a:solidFill>
                <a:srgbClr val="002060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linear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layer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를 거치는 이유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다중 클래스 분류 문제에서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Linear layer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를 거치면 각 클래스에 대한 점수 또는 </a:t>
            </a: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로짓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(logit)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벡터를 얻을 수 있음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. → 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이를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소프트맥스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함수에 입력하면 각 클래스에 속할 확률을 얻음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.	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002060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rgbClr val="002060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하지만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논문과 다르게 코드에서는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소프트맥스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함수 적용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X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42CBF-C8D5-9BA4-8D8D-1A02F2C3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40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7F4F7-EA19-5114-62B1-7D528C3FB155}"/>
              </a:ext>
            </a:extLst>
          </p:cNvPr>
          <p:cNvSpPr txBox="1"/>
          <p:nvPr/>
        </p:nvSpPr>
        <p:spPr>
          <a:xfrm>
            <a:off x="679621" y="724504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클래스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52A1A3-A24F-50E1-58FD-7E17B394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20" y="665413"/>
            <a:ext cx="5036829" cy="60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B009A7-2BA1-19D2-35FD-26A2DD902DB5}"/>
              </a:ext>
            </a:extLst>
          </p:cNvPr>
          <p:cNvSpPr/>
          <p:nvPr/>
        </p:nvSpPr>
        <p:spPr>
          <a:xfrm>
            <a:off x="6910019" y="4722739"/>
            <a:ext cx="5036829" cy="4354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24961D-9F0E-02FC-4BD0-875B26A65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60" r="15227" b="63199"/>
          <a:stretch/>
        </p:blipFill>
        <p:spPr>
          <a:xfrm>
            <a:off x="1141980" y="4723862"/>
            <a:ext cx="2045600" cy="10664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6EF3043-207A-783B-DCEF-8FA7C54A09CA}"/>
              </a:ext>
            </a:extLst>
          </p:cNvPr>
          <p:cNvSpPr/>
          <p:nvPr/>
        </p:nvSpPr>
        <p:spPr>
          <a:xfrm>
            <a:off x="1318705" y="5042937"/>
            <a:ext cx="1395167" cy="2304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0BE4BF-1FFB-223F-088F-E03772AE6CF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13872" y="5158154"/>
            <a:ext cx="907213" cy="6321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804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CB58-9618-1500-32F5-43BD1B5E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EBDD0-666D-942B-1160-C4FEF4A5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658FED3-9C74-EA93-EA8D-9C5AC163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75" y="1444663"/>
            <a:ext cx="6025980" cy="46200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try-except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문</a:t>
            </a:r>
            <a:endParaRPr lang="en-US" altLang="ko-KR" sz="1800" b="1" dirty="0">
              <a:solidFill>
                <a:srgbClr val="002060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logits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에 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_</a:t>
            </a:r>
            <a:r>
              <a:rPr lang="en-US" altLang="ko-KR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keras_mask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속성이 있는지 확인 후 있으면 삭제</a:t>
            </a:r>
            <a:endParaRPr lang="en-US" altLang="ko-KR" sz="1800" b="1" dirty="0">
              <a:solidFill>
                <a:srgbClr val="002060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_</a:t>
            </a:r>
            <a:r>
              <a:rPr lang="en-US" altLang="ko-KR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keras_mask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는 모델이 훈련되는 동안 자동으로 생성되며 패딩이 있는 시퀀스 데이터를 처리할 때 주로 사용됨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최종 </a:t>
            </a: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예측값은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보통 다중 클래스 분류 문제에서 특정 클래스에 속할 확률을 나타내는데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, 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패딩에 대한 정보는 이 </a:t>
            </a:r>
            <a:r>
              <a:rPr lang="ko-KR" altLang="en-US" sz="1800" b="1" dirty="0" err="1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예측값에는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 필요하지 않음</a:t>
            </a:r>
            <a:r>
              <a:rPr lang="en-US" altLang="ko-KR" sz="1800" b="1" dirty="0">
                <a:solidFill>
                  <a:srgbClr val="002060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8209D-DA4B-DA30-EB6F-A2172182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41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91C7-E382-07C3-93EF-5973C26AABA5}"/>
              </a:ext>
            </a:extLst>
          </p:cNvPr>
          <p:cNvSpPr txBox="1"/>
          <p:nvPr/>
        </p:nvSpPr>
        <p:spPr>
          <a:xfrm>
            <a:off x="679619" y="86861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클래스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335D02-F70A-811E-7AF2-D81F91D6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20" y="665413"/>
            <a:ext cx="5036829" cy="60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7B0759-D118-1F2B-81EC-BA4794DC4FB4}"/>
              </a:ext>
            </a:extLst>
          </p:cNvPr>
          <p:cNvSpPr/>
          <p:nvPr/>
        </p:nvSpPr>
        <p:spPr>
          <a:xfrm>
            <a:off x="6910019" y="5158153"/>
            <a:ext cx="5036829" cy="11723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65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C2C2-B2B1-BF4A-C7C6-E299532F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FA5F6-ABB7-43D7-D753-35E12426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2038FCA-8D5D-444B-CA6B-4A5B991C4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620" y="1471587"/>
                <a:ext cx="11246658" cy="515628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700" b="1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(= </a:t>
                </a:r>
                <a:r>
                  <a:rPr lang="en-US" altLang="ko-KR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num_layers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: 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모델의 층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(layer)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의 개수</a:t>
                </a:r>
                <a:endParaRPr lang="en-US" altLang="ko-KR" sz="1700" b="1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(= </a:t>
                </a:r>
                <a:r>
                  <a:rPr lang="en-US" altLang="ko-KR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d_model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: 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입력과 출력의 </a:t>
                </a:r>
                <a:r>
                  <a:rPr lang="ko-KR" altLang="en-US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임베딩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차원</a:t>
                </a:r>
                <a:endParaRPr lang="en-US" altLang="ko-KR" sz="1700" b="1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    -  </a:t>
                </a:r>
                <a:r>
                  <a:rPr lang="ko-KR" altLang="en-US" sz="1700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임베딩</a:t>
                </a:r>
                <a:r>
                  <a:rPr lang="ko-KR" altLang="en-US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차원이란</a:t>
                </a:r>
                <a:r>
                  <a:rPr lang="en-US" altLang="ko-KR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? </a:t>
                </a:r>
                <a:r>
                  <a:rPr lang="ko-KR" altLang="en-US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단어나 토큰을 나타내는 벡터의 차원</a:t>
                </a:r>
                <a:r>
                  <a:rPr lang="en-US" altLang="ko-KR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𝒇𝒇</m:t>
                        </m:r>
                      </m:sub>
                    </m:sSub>
                  </m:oMath>
                </a14:m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(= </a:t>
                </a:r>
                <a:r>
                  <a:rPr lang="en-US" altLang="ko-KR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dff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: Feedforward 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신경망의 </a:t>
                </a:r>
                <a:r>
                  <a:rPr lang="ko-KR" altLang="en-US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히든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레이어의 차원</a:t>
                </a:r>
                <a:endParaRPr lang="en-US" altLang="ko-KR" sz="1700" b="1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700" b="1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𝒉</m:t>
                    </m:r>
                  </m:oMath>
                </a14:m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(= </a:t>
                </a:r>
                <a:r>
                  <a:rPr lang="en-US" altLang="ko-KR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num_heads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: Multi-head attention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에서 사용되는 헤드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(head)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의 개수</a:t>
                </a:r>
                <a:endParaRPr lang="en-US" altLang="ko-KR" sz="1700" b="1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𝑷</m:t>
                        </m:r>
                      </m:e>
                      <m:sub>
                        <m:r>
                          <a:rPr lang="en-US" altLang="ko-KR" sz="1700" b="1" i="1" smtClean="0"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𝒅𝒓𝒐𝒑</m:t>
                        </m:r>
                      </m:sub>
                    </m:sSub>
                  </m:oMath>
                </a14:m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(= </a:t>
                </a:r>
                <a:r>
                  <a:rPr lang="en-US" altLang="ko-KR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dropout_rate</a:t>
                </a:r>
                <a:r>
                  <a:rPr lang="en-US" altLang="ko-KR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 : </a:t>
                </a:r>
                <a:r>
                  <a:rPr lang="ko-KR" altLang="en-US" sz="1700" b="1" dirty="0" err="1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드롭아웃의</a:t>
                </a:r>
                <a:r>
                  <a:rPr lang="ko-KR" altLang="en-US" sz="1700" b="1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비율</a:t>
                </a:r>
                <a:endParaRPr lang="en-US" altLang="ko-KR" sz="1700" b="1" dirty="0"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𝝐</m:t>
                        </m:r>
                      </m:e>
                      <m:sub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NanumSquareRoundOTF Bold" panose="020B0600000101010101" pitchFamily="34" charset="-127"/>
                          </a:rPr>
                          <m:t>𝒍𝒔</m:t>
                        </m:r>
                      </m:sub>
                    </m:sSub>
                    <m:r>
                      <a:rPr lang="en-US" altLang="ko-KR" sz="17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 :</m:t>
                    </m:r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label smoothing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은 </a:t>
                </a:r>
                <a:r>
                  <a:rPr lang="ko-KR" altLang="en-US" sz="1700" b="1" dirty="0" err="1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과적합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방지하기 위해 사용되는 기술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(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논문에서는 사용하였다고 표기하였으나 우리는 사용하지 않음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17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 :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코드에서는 같게 설정함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. (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이유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: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임의로 설정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가능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17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: </a:t>
                </a:r>
                <a:r>
                  <a:rPr lang="en-US" altLang="ko-KR" sz="1700" b="1" dirty="0" err="1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tf.keras.layers.MultiHeadAttention</a:t>
                </a:r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레이어에서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altLang="ko-KR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</a:t>
                </a:r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의 기본값은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ko-KR" sz="17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ko-KR" altLang="en-US" sz="17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ko-KR" altLang="en-US" sz="1700" b="1" dirty="0">
                    <a:solidFill>
                      <a:schemeClr val="accent2"/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 같음  </a:t>
                </a:r>
                <a:endParaRPr lang="en-US" altLang="ko-KR" sz="1700" b="1" dirty="0">
                  <a:solidFill>
                    <a:schemeClr val="accent2"/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700" dirty="0"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</a:rPr>
                  <a:t>				</a:t>
                </a: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22038FCA-8D5D-444B-CA6B-4A5B991C4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620" y="1471587"/>
                <a:ext cx="11246658" cy="5156287"/>
              </a:xfrm>
              <a:blipFill>
                <a:blip r:embed="rId3"/>
                <a:stretch>
                  <a:fillRect l="-379" b="-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DABC6-0432-DBEF-2416-DE5EF233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42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E3DE3-FA3C-5708-C478-87570514AE52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하이퍼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파라미터 설정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CF42B64-E598-F732-7F4D-72A5DBE8E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32" y="2940199"/>
            <a:ext cx="2821248" cy="1816420"/>
          </a:xfrm>
          <a:prstGeom prst="rect">
            <a:avLst/>
          </a:prstGeom>
          <a:noFill/>
          <a:ln w="222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EB8E85-C03A-45D2-6E47-444CA7F2F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31"/>
          <a:stretch/>
        </p:blipFill>
        <p:spPr bwMode="auto">
          <a:xfrm>
            <a:off x="7151957" y="331111"/>
            <a:ext cx="4874689" cy="75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9D0179-2E4D-55CF-8EF6-B09349763AC0}"/>
              </a:ext>
            </a:extLst>
          </p:cNvPr>
          <p:cNvSpPr/>
          <p:nvPr/>
        </p:nvSpPr>
        <p:spPr>
          <a:xfrm>
            <a:off x="7799593" y="331111"/>
            <a:ext cx="1809947" cy="8626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A1AB97-94D0-BE71-9E15-B3AAC09DAB5D}"/>
              </a:ext>
            </a:extLst>
          </p:cNvPr>
          <p:cNvSpPr/>
          <p:nvPr/>
        </p:nvSpPr>
        <p:spPr>
          <a:xfrm>
            <a:off x="10492516" y="287240"/>
            <a:ext cx="521617" cy="9065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365C5-FD4E-7E27-3C57-D064E0154226}"/>
              </a:ext>
            </a:extLst>
          </p:cNvPr>
          <p:cNvSpPr txBox="1"/>
          <p:nvPr/>
        </p:nvSpPr>
        <p:spPr>
          <a:xfrm>
            <a:off x="8452714" y="1538921"/>
            <a:ext cx="360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: </a:t>
            </a:r>
            <a:r>
              <a:rPr lang="ko-KR" altLang="en-US" sz="1600" dirty="0">
                <a:hlinkClick r:id="rId6" action="ppaction://hlinkfile"/>
              </a:rPr>
              <a:t>논문 </a:t>
            </a:r>
            <a:r>
              <a:rPr lang="en-US" altLang="ko-KR" sz="1600" dirty="0">
                <a:hlinkClick r:id="rId6" action="ppaction://hlinkfile"/>
              </a:rPr>
              <a:t>9</a:t>
            </a:r>
            <a:r>
              <a:rPr lang="ko-KR" altLang="en-US" sz="1600" dirty="0">
                <a:hlinkClick r:id="rId6" action="ppaction://hlinkfile"/>
              </a:rPr>
              <a:t>페이지 </a:t>
            </a:r>
            <a:r>
              <a:rPr lang="en-US" altLang="ko-KR" sz="1600" dirty="0">
                <a:hlinkClick r:id="rId6" action="ppaction://hlinkfile"/>
              </a:rPr>
              <a:t>Table3</a:t>
            </a:r>
            <a:endParaRPr lang="ko-KR" altLang="en-US" sz="1600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53E9A0D-917E-225F-ED69-D3484A62BC83}"/>
              </a:ext>
            </a:extLst>
          </p:cNvPr>
          <p:cNvSpPr/>
          <p:nvPr/>
        </p:nvSpPr>
        <p:spPr>
          <a:xfrm>
            <a:off x="10025092" y="2017624"/>
            <a:ext cx="435018" cy="7824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680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5DB5E-81F5-95D7-98D7-87F8B730B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74AD5-DE4C-3C0B-97B3-71AADF01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744CD6D-9B58-0FE4-DDBD-9EF95245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7"/>
            <a:ext cx="6025980" cy="47746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input_vocab_size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모델의 입력 언어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영어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에 대한 특정 토크나이저의 어휘 크기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target_vocab_size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모델의 타깃 언어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독일어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에 대한 특정 토크나이저의 어휘 크기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   -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어휘 </a:t>
            </a:r>
            <a:r>
              <a:rPr lang="ko-KR" altLang="en-US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크기란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?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모델이 학습 및 예측할 때 사용되는 고유한 토큰의 수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.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4719C9-4347-E1C8-7C0C-6F9605F7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43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8C7B4-1B27-E645-C881-0BB2F3C753C3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 초기화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F8A58D-8648-4803-03CC-DA3D9A7D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69" y="1471589"/>
            <a:ext cx="5337908" cy="21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29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08409-E364-DE08-9425-D7DFE834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72D1C-D338-B205-82F8-4FE34E78F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04AFB-1023-474A-F24F-4BFEF304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44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C9E6E-1C60-2CE0-4849-99B4C77B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06" y="2189960"/>
            <a:ext cx="4209750" cy="2478080"/>
          </a:xfrm>
          <a:prstGeom prst="rect">
            <a:avLst/>
          </a:prstGeom>
        </p:spPr>
      </p:pic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424C14DE-0F7B-E2C5-232D-1282C9607668}"/>
              </a:ext>
            </a:extLst>
          </p:cNvPr>
          <p:cNvSpPr txBox="1">
            <a:spLocks/>
          </p:cNvSpPr>
          <p:nvPr/>
        </p:nvSpPr>
        <p:spPr>
          <a:xfrm>
            <a:off x="673164" y="1540985"/>
            <a:ext cx="6970281" cy="5086890"/>
          </a:xfrm>
          <a:prstGeom prst="rect">
            <a:avLst/>
          </a:prstGeom>
          <a:solidFill>
            <a:srgbClr val="DFE4EF"/>
          </a:solidFill>
          <a:ln>
            <a:solidFill>
              <a:srgbClr val="DFE4EF"/>
            </a:solidFill>
          </a:ln>
        </p:spPr>
        <p:txBody>
          <a:bodyPr vert="horz" lIns="72000" tIns="108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 size =128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seq_len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배치 내에서의 최대 영어 문장 길이</a:t>
            </a:r>
            <a:endParaRPr lang="en-US" altLang="ko-KR" sz="18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target_seq_len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배치 내에서의 최대 타깃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독일어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문장 길이</a:t>
            </a:r>
            <a:endParaRPr lang="en-US" altLang="ko-KR" sz="18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target vocab size=36461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en.shape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(</a:t>
            </a: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batch_size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seq_len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  *</a:t>
            </a: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</a:t>
            </a:r>
            <a:endParaRPr lang="en-US" altLang="ko-KR" sz="18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de.shape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(</a:t>
            </a: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batch_size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 </a:t>
            </a:r>
            <a:r>
              <a:rPr lang="en-US" altLang="ko-KR" sz="1800" b="1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target_seq_len</a:t>
            </a:r>
            <a:r>
              <a:rPr lang="en-US" altLang="ko-KR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  *de: </a:t>
            </a:r>
            <a:r>
              <a:rPr lang="ko-KR" altLang="en-US" sz="1800" b="1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독일어</a:t>
            </a:r>
            <a:endParaRPr lang="en-US" altLang="ko-KR" sz="1800" b="1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output.shape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= (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batch_size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target_seq_len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 target vocab size)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BD12A-632B-312C-D2B7-C9A58C4122FC}"/>
              </a:ext>
            </a:extLst>
          </p:cNvPr>
          <p:cNvSpPr txBox="1"/>
          <p:nvPr/>
        </p:nvSpPr>
        <p:spPr>
          <a:xfrm>
            <a:off x="673166" y="954220"/>
            <a:ext cx="69702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 초기화 테스트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062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B51F-3B1B-1DBE-6A8F-A7C6DB70C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CEC6E-FA2A-4626-EBA3-4CA63762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E74D0EFB-9709-8ABD-67E7-71D09653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360" y="1471587"/>
                <a:ext cx="6025980" cy="515628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 논문 섹션 </a:t>
                </a:r>
                <a:r>
                  <a:rPr lang="en-US" altLang="ko-KR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5.3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논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문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에</m:t>
                    </m:r>
                    <m:r>
                      <a:rPr lang="ko-KR" altLang="en-US" sz="1800" b="0" i="1" dirty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서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의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 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𝑠𝑡𝑒𝑝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_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𝑛𝑢𝑚</m:t>
                    </m:r>
                  </m:oMath>
                </a14:m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과 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코드에서의 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은 같은 말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옵티마이저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Adam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학습률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</a:t>
                </a:r>
                <a:r>
                  <a:rPr lang="en-US" altLang="ko-KR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step_num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 </a:t>
                </a:r>
                <a:r>
                  <a:rPr lang="en-US" altLang="ko-KR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warmup_steps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( =4000)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가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될때까지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선형적으로 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증가한 후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,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이후에는 </a:t>
                </a:r>
                <a:r>
                  <a:rPr lang="en-US" altLang="ko-KR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step_num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의 역 제곱근에  비례하여 감소</a:t>
                </a:r>
                <a:endParaRPr lang="en-US" altLang="ko-KR" sz="1800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    *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위에 나와있는 식을 풀어보면 나옴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</a:t>
                </a:r>
                <a:r>
                  <a:rPr lang="en-US" altLang="ko-KR" sz="1800" dirty="0">
                    <a:latin typeface="NanumSquareRoundOTF Regular" panose="020B0600000101010101" pitchFamily="34" charset="-127"/>
                    <a:ea typeface="NanumSquareRoundOTF Regular" panose="020B0600000101010101" pitchFamily="34" charset="-127"/>
                  </a:rPr>
                  <a:t>	</a:t>
                </a: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E74D0EFB-9709-8ABD-67E7-71D09653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360" y="1471587"/>
                <a:ext cx="6025980" cy="5156287"/>
              </a:xfrm>
              <a:blipFill>
                <a:blip r:embed="rId3"/>
                <a:stretch>
                  <a:fillRect l="-807" b="-1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50999-4AF6-0AB6-BA79-1CD026DA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45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9479C-459C-EE8B-E473-754E22D62F42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Learning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Rate scheduler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optimizer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7B0184C-51B8-C76D-9523-2A61F63B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4"/>
          <a:stretch/>
        </p:blipFill>
        <p:spPr bwMode="auto">
          <a:xfrm>
            <a:off x="6705600" y="1346488"/>
            <a:ext cx="5486400" cy="51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2175A5-C66F-0226-E8B7-F3F2F6427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73" y="2120256"/>
            <a:ext cx="5679456" cy="146168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EA7219F-58F1-E37E-72D3-3E7B2F192234}"/>
              </a:ext>
            </a:extLst>
          </p:cNvPr>
          <p:cNvCxnSpPr>
            <a:cxnSpLocks/>
          </p:cNvCxnSpPr>
          <p:nvPr/>
        </p:nvCxnSpPr>
        <p:spPr>
          <a:xfrm>
            <a:off x="3355942" y="2914225"/>
            <a:ext cx="3761294" cy="13749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3121CEC-0D31-1FFB-B085-07F8DF239E97}"/>
              </a:ext>
            </a:extLst>
          </p:cNvPr>
          <p:cNvCxnSpPr>
            <a:cxnSpLocks/>
          </p:cNvCxnSpPr>
          <p:nvPr/>
        </p:nvCxnSpPr>
        <p:spPr>
          <a:xfrm>
            <a:off x="2922309" y="2914225"/>
            <a:ext cx="6975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692C5C3-2EAD-2F85-3763-EDE06508D51A}"/>
              </a:ext>
            </a:extLst>
          </p:cNvPr>
          <p:cNvCxnSpPr>
            <a:cxnSpLocks/>
          </p:cNvCxnSpPr>
          <p:nvPr/>
        </p:nvCxnSpPr>
        <p:spPr>
          <a:xfrm>
            <a:off x="7183224" y="4398719"/>
            <a:ext cx="16794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0E67E4-C3E3-8889-D52D-8C7D52A1F5B1}"/>
              </a:ext>
            </a:extLst>
          </p:cNvPr>
          <p:cNvCxnSpPr>
            <a:cxnSpLocks/>
          </p:cNvCxnSpPr>
          <p:nvPr/>
        </p:nvCxnSpPr>
        <p:spPr>
          <a:xfrm>
            <a:off x="4202662" y="2932448"/>
            <a:ext cx="2917718" cy="1599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BBA41BF-442D-F3BD-46CC-48484B2FEEA6}"/>
              </a:ext>
            </a:extLst>
          </p:cNvPr>
          <p:cNvCxnSpPr>
            <a:cxnSpLocks/>
          </p:cNvCxnSpPr>
          <p:nvPr/>
        </p:nvCxnSpPr>
        <p:spPr>
          <a:xfrm flipV="1">
            <a:off x="3769029" y="2926250"/>
            <a:ext cx="1831607" cy="6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BC854D-D177-AD96-F1C0-3679D1852BD0}"/>
              </a:ext>
            </a:extLst>
          </p:cNvPr>
          <p:cNvCxnSpPr>
            <a:cxnSpLocks/>
          </p:cNvCxnSpPr>
          <p:nvPr/>
        </p:nvCxnSpPr>
        <p:spPr>
          <a:xfrm>
            <a:off x="7183224" y="4652612"/>
            <a:ext cx="27579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C31E2A8-00D5-7B90-E424-CAF1604B0F06}"/>
              </a:ext>
            </a:extLst>
          </p:cNvPr>
          <p:cNvCxnSpPr>
            <a:cxnSpLocks/>
          </p:cNvCxnSpPr>
          <p:nvPr/>
        </p:nvCxnSpPr>
        <p:spPr>
          <a:xfrm>
            <a:off x="3515373" y="3018797"/>
            <a:ext cx="3664707" cy="1989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BC96D6D-A3A1-46D2-86F6-E4952C6BCD42}"/>
              </a:ext>
            </a:extLst>
          </p:cNvPr>
          <p:cNvCxnSpPr>
            <a:cxnSpLocks/>
          </p:cNvCxnSpPr>
          <p:nvPr/>
        </p:nvCxnSpPr>
        <p:spPr>
          <a:xfrm>
            <a:off x="2175196" y="3018797"/>
            <a:ext cx="343247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32E3F97-AD78-45F4-C408-FE7FBA13C702}"/>
              </a:ext>
            </a:extLst>
          </p:cNvPr>
          <p:cNvCxnSpPr>
            <a:cxnSpLocks/>
          </p:cNvCxnSpPr>
          <p:nvPr/>
        </p:nvCxnSpPr>
        <p:spPr>
          <a:xfrm>
            <a:off x="7183224" y="5100191"/>
            <a:ext cx="42584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1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2DF78-C23E-B540-2DA4-BA576A8A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B0B53-C064-16B7-D44E-A12BACC9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78804F61-8919-A059-F441-29C99C745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360" y="1471587"/>
                <a:ext cx="6025980" cy="521838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ko-KR" altLang="en-US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 논문 섹션 </a:t>
                </a:r>
                <a:r>
                  <a:rPr lang="en-US" altLang="ko-KR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5.3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800" b="1" dirty="0"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논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문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에</m:t>
                    </m:r>
                    <m:r>
                      <a:rPr lang="ko-KR" altLang="en-US" sz="1800" b="0" i="1" dirty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서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의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 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𝑠𝑡𝑒𝑝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_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NanumSquareRoundOTF Bold" panose="020B0600000101010101" pitchFamily="34" charset="-127"/>
                      </a:rPr>
                      <m:t>𝑛𝑢𝑚</m:t>
                    </m:r>
                  </m:oMath>
                </a14:m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과 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코드에서의 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은 같은 말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옵티마이저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Adam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accent1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학습률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: </a:t>
                </a:r>
                <a:r>
                  <a:rPr lang="en-US" altLang="ko-KR" sz="1800" dirty="0" err="1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step_num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 </a:t>
                </a:r>
                <a:r>
                  <a:rPr lang="en-US" altLang="ko-KR" sz="1800" dirty="0" err="1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warmup_steps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( =4000)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가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 err="1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될때까지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선형적으로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증가한 후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,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이후에는 </a:t>
                </a:r>
                <a:r>
                  <a:rPr lang="en-US" altLang="ko-KR" sz="1800" dirty="0" err="1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step_num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의 역 제곱근에  비례하여 감소</a:t>
                </a:r>
                <a:endParaRPr lang="en-US" altLang="ko-KR" sz="1800" dirty="0">
                  <a:solidFill>
                    <a:srgbClr val="FF0000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      * </a:t>
                </a:r>
                <a:r>
                  <a:rPr lang="ko-KR" altLang="en-US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위에 나와있는 식을 풀어보면 나옴</a:t>
                </a:r>
                <a:r>
                  <a:rPr lang="en-US" altLang="ko-KR" sz="1800" dirty="0">
                    <a:latin typeface="NanumSquareRoundOTF Bold" panose="020B0600000101010101" pitchFamily="34" charset="-127"/>
                    <a:ea typeface="NanumSquareRoundOTF Bold" panose="020B0600000101010101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내용 개체 틀 7">
                <a:extLst>
                  <a:ext uri="{FF2B5EF4-FFF2-40B4-BE49-F238E27FC236}">
                    <a16:creationId xmlns:a16="http://schemas.microsoft.com/office/drawing/2014/main" id="{78804F61-8919-A059-F441-29C99C745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360" y="1471587"/>
                <a:ext cx="6025980" cy="5218381"/>
              </a:xfrm>
              <a:blipFill>
                <a:blip r:embed="rId3"/>
                <a:stretch>
                  <a:fillRect l="-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E6596-0A93-18C9-C9B2-EE4DE124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46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1575F-A904-BE98-A605-45697A7D7BD6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Learning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Rate scheduler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및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optimizer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F86384-C60B-12A4-3A6D-6808E8D77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73" y="2120256"/>
            <a:ext cx="5679456" cy="14616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ED720A-BC90-8C77-0986-0E26E3FE2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500" y="1773543"/>
            <a:ext cx="5062654" cy="425961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DE3B8E-1C6A-AFA8-0C77-FC5ADA237A2D}"/>
              </a:ext>
            </a:extLst>
          </p:cNvPr>
          <p:cNvCxnSpPr>
            <a:cxnSpLocks/>
          </p:cNvCxnSpPr>
          <p:nvPr/>
        </p:nvCxnSpPr>
        <p:spPr>
          <a:xfrm>
            <a:off x="8041064" y="2705493"/>
            <a:ext cx="0" cy="315797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9686C5-C35A-CAB5-4A91-EB46765618C6}"/>
              </a:ext>
            </a:extLst>
          </p:cNvPr>
          <p:cNvCxnSpPr>
            <a:cxnSpLocks/>
          </p:cNvCxnSpPr>
          <p:nvPr/>
        </p:nvCxnSpPr>
        <p:spPr>
          <a:xfrm flipV="1">
            <a:off x="6014301" y="4355184"/>
            <a:ext cx="1008668" cy="332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7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0A24-AC11-A095-4B10-FF6F8880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6A17B-322D-83EC-6049-8C5B5830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094FD31-24D5-654C-B7D2-B3CAAE90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9" y="1471588"/>
            <a:ext cx="6643396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masked_loss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 =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!=0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   - 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값이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아니면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True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,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값이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False , Boolean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생성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실제 타겟 시퀀스가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이면 무시하겠다는 의미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loss_object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손실 함수 생성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   - 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SparseCategoricalCrossentroy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다중 클래스 교차 엔트로피 손실 함수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사용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EC56C-BD3B-A7C1-90B3-ED3CDA35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47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6916-2052-AA24-5E53-FFA609362B2E}"/>
              </a:ext>
            </a:extLst>
          </p:cNvPr>
          <p:cNvSpPr txBox="1"/>
          <p:nvPr/>
        </p:nvSpPr>
        <p:spPr>
          <a:xfrm>
            <a:off x="679621" y="884823"/>
            <a:ext cx="664339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손실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(loss)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함수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B9921B-FDDD-6BE4-51F4-20FB6206F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83"/>
          <a:stretch/>
        </p:blipFill>
        <p:spPr bwMode="auto">
          <a:xfrm>
            <a:off x="7463423" y="1471588"/>
            <a:ext cx="4426799" cy="28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B1E0FE-E711-5EDD-51C1-FA7246618FF6}"/>
              </a:ext>
            </a:extLst>
          </p:cNvPr>
          <p:cNvSpPr txBox="1"/>
          <p:nvPr/>
        </p:nvSpPr>
        <p:spPr>
          <a:xfrm>
            <a:off x="7585164" y="4427362"/>
            <a:ext cx="4305058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label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실제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pred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모델이 예측한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2060"/>
                </a:solidFill>
                <a:latin typeface="나눔스퀘어라운드OTF Regular" panose="020B0600000101010101" pitchFamily="34" charset="-127"/>
              </a:rPr>
              <a:t>reduce_sum</a:t>
            </a:r>
            <a:r>
              <a:rPr lang="en-US" altLang="ko-KR" b="1" dirty="0">
                <a:solidFill>
                  <a:srgbClr val="002060"/>
                </a:solidFill>
                <a:latin typeface="나눔스퀘어라운드OTF Regular" panose="020B0600000101010101" pitchFamily="34" charset="-127"/>
              </a:rPr>
              <a:t> : </a:t>
            </a:r>
            <a:r>
              <a:rPr lang="ko-KR" altLang="en-US" b="1" i="0" dirty="0" err="1">
                <a:solidFill>
                  <a:srgbClr val="002060"/>
                </a:solidFill>
                <a:effectLst/>
                <a:latin typeface="나눔스퀘어라운드OTF Regular" panose="020B0600000101010101" pitchFamily="34" charset="-127"/>
              </a:rPr>
              <a:t>텐서의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나눔스퀘어라운드OTF Regular" panose="020B0600000101010101" pitchFamily="34" charset="-127"/>
              </a:rPr>
              <a:t> 모든 성분의 총합을 계산하는 함수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8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B5E4-3007-BA19-BB81-DFD263E6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44DF7-861F-9A1A-3A46-BD187275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96A3EF8-7EA7-D293-DCB6-4F05F093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9" y="1471588"/>
            <a:ext cx="6643396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masked_loss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loss 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손실 계산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모델의 예측과 실제 값 차이 측정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loss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*=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아닌 값을 가진 요소에 대해서만 손실 계산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loss =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tf.reduce_sum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(loss)/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tf.reduce_sum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(mask)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손실의 평균 계산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    -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tf.reduce_sum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(loss) : loss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의 합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     -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tf.reduce_sum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(mask) : mask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의 합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(label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값이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아닌 </a:t>
            </a:r>
            <a:r>
              <a:rPr lang="ko-KR" altLang="en-US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갯수의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합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70C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masking</a:t>
            </a:r>
            <a:r>
              <a:rPr lang="ko-KR" altLang="en-US" sz="1800" dirty="0">
                <a:solidFill>
                  <a:srgbClr val="0070C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된 부분은 무시하고</a:t>
            </a:r>
            <a:r>
              <a:rPr lang="en-US" altLang="ko-KR" sz="1800" dirty="0">
                <a:solidFill>
                  <a:srgbClr val="0070C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1800" dirty="0">
                <a:solidFill>
                  <a:srgbClr val="0070C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손실을 계산하기 위하여 함수 정의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		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EC5958-8730-D6F3-A9A7-E09F0420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48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5C69E-F4C7-826D-5A18-F3304E5CBD86}"/>
              </a:ext>
            </a:extLst>
          </p:cNvPr>
          <p:cNvSpPr txBox="1"/>
          <p:nvPr/>
        </p:nvSpPr>
        <p:spPr>
          <a:xfrm>
            <a:off x="679621" y="884823"/>
            <a:ext cx="6643394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손실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(loss)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함수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2B726C-ACB5-978A-2B6F-F54898215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83"/>
          <a:stretch/>
        </p:blipFill>
        <p:spPr bwMode="auto">
          <a:xfrm>
            <a:off x="7463423" y="1471588"/>
            <a:ext cx="4426799" cy="28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1F16FA-9EF5-3684-C764-3BBBF61680C8}"/>
              </a:ext>
            </a:extLst>
          </p:cNvPr>
          <p:cNvSpPr txBox="1"/>
          <p:nvPr/>
        </p:nvSpPr>
        <p:spPr>
          <a:xfrm>
            <a:off x="7585164" y="4427362"/>
            <a:ext cx="4305058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label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실제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pred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모델이 예측한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2060"/>
                </a:solidFill>
                <a:latin typeface="나눔스퀘어라운드OTF Regular" panose="020B0600000101010101" pitchFamily="34" charset="-127"/>
              </a:rPr>
              <a:t>reduce_sum</a:t>
            </a:r>
            <a:r>
              <a:rPr lang="en-US" altLang="ko-KR" b="1" dirty="0">
                <a:solidFill>
                  <a:srgbClr val="002060"/>
                </a:solidFill>
                <a:latin typeface="나눔스퀘어라운드OTF Regular" panose="020B0600000101010101" pitchFamily="34" charset="-127"/>
              </a:rPr>
              <a:t> : </a:t>
            </a:r>
            <a:r>
              <a:rPr lang="ko-KR" altLang="en-US" b="1" i="0" dirty="0" err="1">
                <a:solidFill>
                  <a:srgbClr val="002060"/>
                </a:solidFill>
                <a:effectLst/>
                <a:latin typeface="나눔스퀘어라운드OTF Regular" panose="020B0600000101010101" pitchFamily="34" charset="-127"/>
              </a:rPr>
              <a:t>텐서의</a:t>
            </a:r>
            <a:r>
              <a:rPr lang="ko-KR" altLang="en-US" b="1" i="0" dirty="0">
                <a:solidFill>
                  <a:srgbClr val="002060"/>
                </a:solidFill>
                <a:effectLst/>
                <a:latin typeface="나눔스퀘어라운드OTF Regular" panose="020B0600000101010101" pitchFamily="34" charset="-127"/>
              </a:rPr>
              <a:t> 모든 성분의 총합을 계산하는 함수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300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F33B-5E89-42ED-BB4B-A77226CE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284CD-83B0-F439-66D7-8AB74516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AED60D6-98B8-647C-AB93-DB3A4408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604318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masked_accuracy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pred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모델의 </a:t>
            </a:r>
            <a:r>
              <a:rPr lang="ko-KR" altLang="en-US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예측값에서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각 시퀀스 위치에서 최댓값을 가지는 클래스의 인덱스 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match = label ==pred</a:t>
            </a: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값과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pred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값이 일치하면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True,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일치하지 않으면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False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 나타내는 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boolean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텐서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생성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 = label !=0</a:t>
            </a: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이면 아니면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True, O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이면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False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 나타내는 </a:t>
            </a: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boolean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생성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label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0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인 경우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해당 토큰이 패딩 토큰일 경우 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33AE7-AAD6-4577-E891-D68EE5A7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49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E17D3-C78F-BC64-83CF-DB69B8D6D4F2}"/>
              </a:ext>
            </a:extLst>
          </p:cNvPr>
          <p:cNvSpPr txBox="1"/>
          <p:nvPr/>
        </p:nvSpPr>
        <p:spPr>
          <a:xfrm>
            <a:off x="679621" y="884823"/>
            <a:ext cx="660431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정확도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(accuracy)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함수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90E46E-ED11-1D99-22C8-FD94A96E4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5"/>
          <a:stretch/>
        </p:blipFill>
        <p:spPr bwMode="auto">
          <a:xfrm>
            <a:off x="7399081" y="1471588"/>
            <a:ext cx="4491142" cy="26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94196-29FF-5AE0-4AA7-086B4CDCF621}"/>
              </a:ext>
            </a:extLst>
          </p:cNvPr>
          <p:cNvSpPr txBox="1"/>
          <p:nvPr/>
        </p:nvSpPr>
        <p:spPr>
          <a:xfrm>
            <a:off x="7399081" y="4287906"/>
            <a:ext cx="4034672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label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실제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pred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모델이 예측한 타겟 시퀀스</a:t>
            </a:r>
          </a:p>
        </p:txBody>
      </p:sp>
    </p:spTree>
    <p:extLst>
      <p:ext uri="{BB962C8B-B14F-4D97-AF65-F5344CB8AC3E}">
        <p14:creationId xmlns:p14="http://schemas.microsoft.com/office/powerpoint/2010/main" val="424040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475" y="-181332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1. </a:t>
            </a:r>
            <a:r>
              <a:rPr lang="ko-KR" altLang="en-US" sz="3500" dirty="0">
                <a:latin typeface="NanumSquareOTF ExtraBold"/>
                <a:ea typeface="NanumSquareOTF ExtraBold"/>
              </a:rPr>
              <a:t>데이터셋 </a:t>
            </a:r>
            <a:r>
              <a:rPr lang="ko-KR" altLang="en-US" sz="3500" dirty="0" err="1">
                <a:latin typeface="NanumSquareOTF ExtraBold"/>
                <a:ea typeface="NanumSquareOTF ExtraBold"/>
              </a:rPr>
              <a:t>전처리</a:t>
            </a:r>
            <a:endParaRPr lang="en-US" altLang="ko-KR" sz="3500" dirty="0">
              <a:latin typeface="NanumSquareOTF ExtraBold"/>
              <a:ea typeface="NanumSquareOTF ExtraBol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5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>
                <a:latin typeface="NanumSquareRoundOTF Bold"/>
                <a:ea typeface="NanumSquareRoundOTF Bold"/>
              </a:rPr>
              <a:t>데이터셋 정보 확인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5" y="1921164"/>
            <a:ext cx="5421736" cy="2031999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Dataset_size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1.36GB</a:t>
            </a:r>
          </a:p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Supervised_keys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‘de’, ‘</a:t>
            </a: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’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딕셔너리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형태지만 </a:t>
            </a:r>
            <a:b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r>
              <a:rPr kumimoji="0" lang="en-US" altLang="ko-KR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as_supervised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= True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옵션 사용하면 </a:t>
            </a: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튜플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쌍으로</a:t>
            </a:r>
            <a:b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</a:b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데이터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load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가능하다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8374C1-0B84-823C-A45C-EC0C4D84A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0"/>
          <a:stretch/>
        </p:blipFill>
        <p:spPr>
          <a:xfrm>
            <a:off x="5976837" y="1810403"/>
            <a:ext cx="6215163" cy="428552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8B4552-DAAA-9AEA-872C-5D665B0F6397}"/>
              </a:ext>
            </a:extLst>
          </p:cNvPr>
          <p:cNvCxnSpPr>
            <a:cxnSpLocks/>
          </p:cNvCxnSpPr>
          <p:nvPr/>
        </p:nvCxnSpPr>
        <p:spPr>
          <a:xfrm>
            <a:off x="6291114" y="3588774"/>
            <a:ext cx="18485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F6D31E-42D5-ABAB-9F3E-7BE05C32B06F}"/>
              </a:ext>
            </a:extLst>
          </p:cNvPr>
          <p:cNvCxnSpPr>
            <a:cxnSpLocks/>
          </p:cNvCxnSpPr>
          <p:nvPr/>
        </p:nvCxnSpPr>
        <p:spPr>
          <a:xfrm>
            <a:off x="6237117" y="4734232"/>
            <a:ext cx="24721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F8B80-9350-6DE8-6332-E2052221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2997D-4117-24F4-D507-C9E283CC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E6385D8-0B93-CB0E-FCC3-451A00C96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604318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masked_accuracy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메서드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match = match &amp; mask</a:t>
            </a:r>
          </a:p>
          <a:p>
            <a:pPr lvl="2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match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와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mask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를 논리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AND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연산하여 패딩이 아닌 위치에서 예측이 정확한 경우를 나타내는 새로운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Boolean </a:t>
            </a:r>
            <a:r>
              <a:rPr lang="ko-KR" altLang="en-US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텐서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생성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논리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AND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연산자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모두 참이면 참을 반환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return</a:t>
            </a:r>
          </a:p>
          <a:p>
            <a:pPr lvl="2">
              <a:lnSpc>
                <a:spcPct val="150000"/>
              </a:lnSpc>
            </a:pP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정확한 예측의 총합을 실제 데이터의 총 위치 수로 나누어 정확도를 계산</a:t>
            </a:r>
            <a:endParaRPr lang="en-US" altLang="ko-KR" sz="1800" b="1" dirty="0">
              <a:solidFill>
                <a:srgbClr val="00206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		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58A2FD-A9E9-0CB5-1D16-055FCD13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50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426D9-1C5D-AD76-5135-DA1E80C4FAD3}"/>
              </a:ext>
            </a:extLst>
          </p:cNvPr>
          <p:cNvSpPr txBox="1"/>
          <p:nvPr/>
        </p:nvSpPr>
        <p:spPr>
          <a:xfrm>
            <a:off x="679621" y="884823"/>
            <a:ext cx="660431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정확도 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(accuracy)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함수 정의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9426FA-3D04-CEE6-6EA6-D1F0A181F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5"/>
          <a:stretch/>
        </p:blipFill>
        <p:spPr bwMode="auto">
          <a:xfrm>
            <a:off x="7399081" y="1471588"/>
            <a:ext cx="4491142" cy="26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5E70E-4D11-339D-C7C3-9B6BA2450CAF}"/>
              </a:ext>
            </a:extLst>
          </p:cNvPr>
          <p:cNvSpPr txBox="1"/>
          <p:nvPr/>
        </p:nvSpPr>
        <p:spPr>
          <a:xfrm>
            <a:off x="7399081" y="4287906"/>
            <a:ext cx="4034672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label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실제 타겟 시퀀스</a:t>
            </a:r>
            <a:endParaRPr lang="en-US" altLang="ko-KR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pred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  <a:r>
              <a:rPr lang="ko-KR" altLang="en-US" b="1" dirty="0">
                <a:solidFill>
                  <a:srgbClr val="002060"/>
                </a:solidFill>
              </a:rPr>
              <a:t> 모델이 예측한 타겟 시퀀스</a:t>
            </a:r>
          </a:p>
        </p:txBody>
      </p:sp>
    </p:spTree>
    <p:extLst>
      <p:ext uri="{BB962C8B-B14F-4D97-AF65-F5344CB8AC3E}">
        <p14:creationId xmlns:p14="http://schemas.microsoft.com/office/powerpoint/2010/main" val="453862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B971C-D759-F237-3667-A3A45BE9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26C58-1EBE-BA82-1B72-A1AAC55A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en-US" sz="350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5. Training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EDE4259-9E91-429F-AFDC-555B9995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9" y="1471588"/>
            <a:ext cx="11301365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컴파일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(compile)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모델을 학습시키기 위한 학습과정을 설정하는 단계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loss 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손실 함수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optimizer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최적화 방법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metrics (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평가 지표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	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학습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(fit)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모델을 학습시키는 단계</a:t>
            </a: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train_batches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훈련 데이터 배치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(128) 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epochs : 10 (</a:t>
            </a:r>
            <a:r>
              <a:rPr lang="ko-KR" altLang="en-US" sz="1800" b="1" dirty="0">
                <a:solidFill>
                  <a:srgbClr val="00206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시간이 오래 걸리기에 논문과 다르게 작은 숫자로 설정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validation_data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: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검증 데이터 배치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(128)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*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배치 사이즈를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256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로 설정하였을 때 용량 초과 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+ </a:t>
            </a:r>
            <a:r>
              <a:rPr lang="ko-KR" altLang="en-US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논문에서 배치 사이즈 언급</a:t>
            </a:r>
            <a:r>
              <a:rPr lang="en-US" altLang="ko-KR" sz="1800" b="1" dirty="0"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X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b="1" dirty="0"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			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E68D20-3F4E-FB2B-28F7-5F0037E3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51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373CC-3CA2-BBA2-7328-8378D4D42649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 컴파일 및 학습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964735E-7F1D-8C3A-D83D-BB841C6A3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r="7750"/>
          <a:stretch/>
        </p:blipFill>
        <p:spPr bwMode="auto">
          <a:xfrm>
            <a:off x="7722204" y="2067579"/>
            <a:ext cx="4357383" cy="22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061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DB42-309D-B5F9-4A1A-471A120F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9ABDC-8AF1-3E43-E740-24F5F2E8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232792-BEBD-E522-BA83-200560D7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52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F511C-9CDE-D2E4-E2FB-97BECEB36183}"/>
              </a:ext>
            </a:extLst>
          </p:cNvPr>
          <p:cNvSpPr txBox="1"/>
          <p:nvPr/>
        </p:nvSpPr>
        <p:spPr>
          <a:xfrm>
            <a:off x="3373659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 전체 코드</a:t>
            </a:r>
            <a:endParaRPr lang="en-US" altLang="ko-KR" sz="24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A8D9F-8601-BD57-7B24-7DD6377E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350" y="1543741"/>
            <a:ext cx="4806780" cy="489333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A457E0-14B7-D643-0889-643865313CCD}"/>
              </a:ext>
            </a:extLst>
          </p:cNvPr>
          <p:cNvCxnSpPr>
            <a:cxnSpLocks/>
          </p:cNvCxnSpPr>
          <p:nvPr/>
        </p:nvCxnSpPr>
        <p:spPr>
          <a:xfrm>
            <a:off x="7136090" y="2124171"/>
            <a:ext cx="5279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8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CA10-557F-F82F-CB1D-D42D1C4B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CA392-0371-A26D-1331-10D24D7C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FA6C1EF-963D-7E57-B8F9-438247672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11262288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NanumSquareRoundOTF Regular" panose="020B0600000101010101" charset="-127"/>
                <a:ea typeface="NanumSquareRoundOTF Regular" panose="020B0600000101010101" charset="-127"/>
              </a:rPr>
              <a:t>init</a:t>
            </a:r>
            <a:r>
              <a:rPr lang="en-US" altLang="ko-KR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 </a:t>
            </a:r>
            <a:r>
              <a:rPr lang="ko-KR" altLang="en-US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메소드</a:t>
            </a:r>
            <a:endParaRPr lang="en-US" altLang="ko-KR" sz="1800" dirty="0">
              <a:latin typeface="NanumSquareRoundOTF Regular" panose="020B0600000101010101" charset="-127"/>
              <a:ea typeface="NanumSquareRoundOTF Regular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tokenizers </a:t>
            </a:r>
            <a:r>
              <a:rPr lang="ko-KR" altLang="en-US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객체</a:t>
            </a:r>
            <a:endParaRPr lang="en-US" altLang="ko-KR" sz="1800" dirty="0">
              <a:latin typeface="NanumSquareRoundOTF Regular" panose="020B0600000101010101" charset="-127"/>
              <a:ea typeface="NanumSquareRoundOTF Regular" panose="020B0600000101010101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transformer </a:t>
            </a:r>
            <a:r>
              <a:rPr lang="ko-KR" altLang="en-US" sz="1800" dirty="0">
                <a:latin typeface="NanumSquareRoundOTF Regular" panose="020B0600000101010101" charset="-127"/>
                <a:ea typeface="NanumSquareRoundOTF Regular" panose="020B0600000101010101" charset="-127"/>
              </a:rPr>
              <a:t>모델 객체</a:t>
            </a:r>
            <a:endParaRPr lang="en-US" altLang="ko-KR" sz="1800" dirty="0">
              <a:latin typeface="NanumSquareRoundOTF Regular" panose="020B0600000101010101" charset="-127"/>
              <a:ea typeface="NanumSquareRoundOTF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call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메소드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assert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문 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sentence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 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Tensor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객체인지 확인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sentence = 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self.tokenizers.en.tokenize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(sentence).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to_tensor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 -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영어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토크나이저를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사용하여 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sentence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를 토큰화하고 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  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토큰화된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문장을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텐서로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변환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encoder_input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=sentence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토큰화된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문장을 인코더의 입력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encoder_input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 넣음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849BC-C40E-2F49-34D3-8378709D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53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E75AB-42CF-CE93-FD77-7B6D1267BC5E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89E77A-6CD3-3C78-FD1F-00DBFF409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7" b="73659"/>
          <a:stretch/>
        </p:blipFill>
        <p:spPr>
          <a:xfrm>
            <a:off x="6775471" y="1186148"/>
            <a:ext cx="5275851" cy="263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9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67D5-C816-199F-38A6-A11ADB9C7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D9552-1C45-090A-D2D8-97F135A5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2F7C96B-6640-B29A-37E6-187A6470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9433488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start_end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self.tokenizers.de.tokenize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([''])[0]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독일어 </a:t>
            </a: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토크나이저를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사용하여 빈 문자열을 토큰화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self.tokenizers.de.tokenize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(['']) : ][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시작 토큰 인덱스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종료 토큰 인덱스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]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→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self.tokenizers.de.tokenize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([‘’]) [0]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에서 시작과 종료 토큰 나옴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start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start_end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[0][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tf.newaxis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start_end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에서 시작 토큰을 가져오고 새로운 차원 추가 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차원을 추가하는 이유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모델에 입력으로 전달하기 위한 차원 조정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end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start_end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[1][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tf.newaxis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]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start_end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에서 종료 토큰을 가져오고 새로운 차원 추가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위에 나온 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와 내용 동일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2E83C4-5F62-66DE-983B-C9C92A3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54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04C15-BC0F-52C6-BB46-EAD73E9EC8A3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1119B-122B-8E34-4F25-F6D5E752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49" r="21092" b="62446"/>
          <a:stretch/>
        </p:blipFill>
        <p:spPr>
          <a:xfrm>
            <a:off x="6799005" y="397805"/>
            <a:ext cx="5260133" cy="169533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8A7D03-E300-E006-873F-57180838271F}"/>
              </a:ext>
            </a:extLst>
          </p:cNvPr>
          <p:cNvCxnSpPr>
            <a:cxnSpLocks/>
          </p:cNvCxnSpPr>
          <p:nvPr/>
        </p:nvCxnSpPr>
        <p:spPr>
          <a:xfrm>
            <a:off x="7202078" y="2536720"/>
            <a:ext cx="37887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43A80F7-CC49-B67B-E6A4-9F1A44BCEED5}"/>
              </a:ext>
            </a:extLst>
          </p:cNvPr>
          <p:cNvCxnSpPr>
            <a:cxnSpLocks/>
          </p:cNvCxnSpPr>
          <p:nvPr/>
        </p:nvCxnSpPr>
        <p:spPr>
          <a:xfrm>
            <a:off x="7136090" y="2918454"/>
            <a:ext cx="1496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18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6404B-4B45-DEB5-673F-E1031FDD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C73AB-31F6-8AFE-8161-87ECFF65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25A2FD0-F915-9F45-83E8-38E28C129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11059088" cy="50244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tf.TensorArray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dtype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=tf.int64, size=0, 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dynamic_size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=True)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size 0 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이고 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tf.int64 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데이터 타입인 </a:t>
            </a:r>
            <a:r>
              <a:rPr lang="en-US" altLang="ko-KR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TensorArray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객체를 생성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(→ </a:t>
            </a:r>
            <a:r>
              <a:rPr lang="en-US" altLang="ko-KR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생성 이유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모델의 출력을 저장하고 다음 단계로 전달하기 위함</a:t>
            </a:r>
            <a:endParaRPr lang="en-US" altLang="ko-KR" sz="16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=</a:t>
            </a:r>
            <a:r>
              <a:rPr lang="en-US" altLang="ko-KR" sz="20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ouput_array.write</a:t>
            </a:r>
            <a:r>
              <a:rPr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(0,start)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start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토큰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모델이 다음 단어를 예측하기 위한 시작점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r>
              <a:rPr lang="ko-KR" altLang="en-US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으로 초기화됨</a:t>
            </a:r>
            <a:r>
              <a:rPr lang="en-US" altLang="ko-KR" sz="16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95B9A7-12E8-BFCA-70FD-7F9E7D40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55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A7492-62AC-2EB5-28C3-B28A117D7930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B97EA-8C88-0F96-D7A5-B5A57BFD7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4" t="38014" r="12399" b="52874"/>
          <a:stretch/>
        </p:blipFill>
        <p:spPr>
          <a:xfrm>
            <a:off x="1607748" y="4272072"/>
            <a:ext cx="8976503" cy="18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1CB65-3961-81AA-3B4C-F228E795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46866-B7D3-975F-26DE-106A2CF9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AC70F68-6B8A-5497-DFB6-C433EAFB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1" y="1471588"/>
            <a:ext cx="6025980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ouput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tf.transpose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output_array.stack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디코딩된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토큰들을 모델에 전달하기 위해 </a:t>
            </a: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텐서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배열을 쌓고 차원을 조정하는 과정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predictions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self.transformer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([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encoder_input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output], training=False)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Transformer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모델을 사용하여 예측 생성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encoder_input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과 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output(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현재까지 </a:t>
            </a: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디코딩된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토큰들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을 입력으로 받아 모델을 통해 예측 수행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training=False :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훈련하는데 사용되지 않고 추론에만 사용됨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301C-327F-B400-DC51-B1209E83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56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B1508-DF4E-417E-3C62-FED32F0DA288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D70E5-9D03-DA04-5DD1-5EA9F036B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" t="45181" r="9074" b="24290"/>
          <a:stretch/>
        </p:blipFill>
        <p:spPr>
          <a:xfrm>
            <a:off x="6830815" y="1471588"/>
            <a:ext cx="5361185" cy="28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7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443B-E5BB-7399-C1B4-9FF67AD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0573B-E5BD-924B-9DDB-01FDDBE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9727733-1285-2AA6-CC43-48B1806C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025979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predictions = predictions[:, -1:, :]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배치 크기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시퀀스 길이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어휘 크기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] 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인데 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[:, -1:, :]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이므로 예측의 마지막 토큰 추출  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predicted_id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=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tf.argmax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(predictions, axis=-1)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 시퀀스의 마지막 토큰에 대해 가장 높은 확률을 가지는 인덱스를 선택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output_array.write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(i+1, 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predicted_id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[0])</a:t>
            </a:r>
          </a:p>
          <a:p>
            <a:pPr lvl="1">
              <a:lnSpc>
                <a:spcPct val="150000"/>
              </a:lnSpc>
            </a:pPr>
            <a:r>
              <a:rPr lang="ko-KR" altLang="en-US" sz="1800" b="0" i="0" dirty="0">
                <a:solidFill>
                  <a:srgbClr val="002060"/>
                </a:solidFill>
                <a:effectLst/>
                <a:latin typeface="NanumSquareRoundOTF Regular" panose="020B0600000101010101" charset="-127"/>
                <a:ea typeface="NanumSquareRoundOTF Regular" panose="020B0600000101010101" charset="-127"/>
              </a:rPr>
              <a:t>현재까지 생성된 시퀀스에 모델이 예측한 토큰을 추가하는 역할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charset="-127"/>
              <a:ea typeface="NanumSquareRoundOTF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END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토큰이 나오면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반복문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종료 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예측 시퀀스 완성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D770E-A6B1-14C1-C871-CAE0A779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57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C3247-D1DF-0476-3C70-576C9F632BC3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75C33-755F-AAB8-119F-BD0D45FBF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" t="45181" r="9074" b="24290"/>
          <a:stretch/>
        </p:blipFill>
        <p:spPr>
          <a:xfrm>
            <a:off x="6830815" y="1471588"/>
            <a:ext cx="5361185" cy="28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99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F98D-B738-C535-8490-670D5DAB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C501-CA0D-2008-597F-586529CD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219D603-C030-1C12-5166-050AC9EE1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025980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 = 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tf.transpose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output_array.stack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최종적으로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디코딩된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토큰들을 모델에 전달하기위해 차원 재조정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여러 시점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(head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수만큼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)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에서 예측된 토큰들을 담고 있는데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이를 쌓아서 </a:t>
            </a:r>
            <a:r>
              <a:rPr lang="ko-KR" altLang="en-US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텐서로</a:t>
            </a: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만들고 차원을 변환</a:t>
            </a:r>
            <a:endParaRPr lang="en-US" altLang="ko-KR" sz="1800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Text = 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tokenizers.de.detokenize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(output)[0]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모델이 생성한 토큰 시퀀스를 자연어로 디코딩함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lang="en-US" altLang="ko-KR" sz="1800" dirty="0">
              <a:solidFill>
                <a:srgbClr val="F604B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Tokens = </a:t>
            </a:r>
            <a:r>
              <a:rPr lang="en-US" altLang="ko-KR" sz="1800" dirty="0" err="1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tokenizers.de.lookup</a:t>
            </a:r>
            <a:r>
              <a:rPr lang="en-US" altLang="ko-KR" sz="18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output)[0]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디코딩된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토큰들을 다시 원래 토큰으로 변환함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B35F9-07BC-4F2A-C256-EF3DBEED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58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FEEE0-7D0A-984C-B218-05AB5FD8CA0D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EBD46-836A-4EB8-C330-0FBD40F8C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93" r="17527"/>
          <a:stretch/>
        </p:blipFill>
        <p:spPr>
          <a:xfrm>
            <a:off x="6842193" y="1907742"/>
            <a:ext cx="5349807" cy="3042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464EF7-182B-B4D7-E324-1CC67682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93" y="5096210"/>
            <a:ext cx="38195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6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F8366-37D3-6963-D502-A4F9974CD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F717-37B4-A29C-131D-654E86B2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NanumSquareOTF ExtraBold"/>
                <a:ea typeface="NanumSquareOTF ExtraBold"/>
              </a:rPr>
              <a:t>6. Inference</a:t>
            </a:r>
            <a:endParaRPr kumimoji="1" lang="ko-Kore-KR" altLang="en-US" sz="350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97AD00F-4B64-71A7-863D-84B26637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20" y="1471588"/>
            <a:ext cx="6025980" cy="50244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self.transformer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([</a:t>
            </a: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encoder_input</a:t>
            </a:r>
            <a:r>
              <a:rPr lang="en-US" altLang="ko-KR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output[:,:-1]], training=False)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수행하는 이유</a:t>
            </a:r>
            <a:r>
              <a:rPr lang="en-US" altLang="ko-KR" sz="14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최종적인 </a:t>
            </a:r>
            <a:r>
              <a:rPr lang="en-US" altLang="ko-KR" sz="14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attention </a:t>
            </a:r>
            <a:r>
              <a:rPr lang="ko-KR" altLang="en-US" sz="14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가중치를 뽑아내기 위해서 사용</a:t>
            </a:r>
            <a:endParaRPr lang="en-US" altLang="ko-KR" sz="14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Attention_weights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마지막에서 계산된 </a:t>
            </a:r>
            <a:r>
              <a:rPr lang="ko-KR" altLang="en-US" sz="1800" dirty="0" err="1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어텐션</a:t>
            </a:r>
            <a:r>
              <a:rPr lang="ko-KR" altLang="en-US" sz="1800" dirty="0">
                <a:solidFill>
                  <a:srgbClr val="00206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가중치 재계산</a:t>
            </a:r>
            <a:endParaRPr lang="en-US" altLang="ko-KR" sz="1800" dirty="0">
              <a:solidFill>
                <a:srgbClr val="00206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FDB41-2FBE-E0AA-D2F8-B1E6A2EE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498AB-5C0C-4A4F-B6A2-2E79AD19D863}" type="slidenum">
              <a:rPr kumimoji="1" lang="ko-Kore-KR" altLang="en-US" sz="1200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59</a:t>
            </a:fld>
            <a:endParaRPr kumimoji="1" lang="ko-Kore-KR" altLang="en-US" sz="120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D609F-1402-2D74-ECF2-363FECD424A4}"/>
              </a:ext>
            </a:extLst>
          </p:cNvPr>
          <p:cNvSpPr txBox="1"/>
          <p:nvPr/>
        </p:nvSpPr>
        <p:spPr>
          <a:xfrm>
            <a:off x="679621" y="884823"/>
            <a:ext cx="602597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번역기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(Translator) </a:t>
            </a:r>
            <a:r>
              <a:rPr lang="ko-KR" altLang="en-US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클래스 정의</a:t>
            </a:r>
            <a:r>
              <a:rPr lang="en-US" altLang="ko-KR" sz="24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913CED-EAD1-BB21-42F2-A0C5A910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93" r="17527"/>
          <a:stretch/>
        </p:blipFill>
        <p:spPr>
          <a:xfrm>
            <a:off x="6842193" y="1907742"/>
            <a:ext cx="5349807" cy="3042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256DB1-C969-CB18-1C1A-33725D403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93" y="5096210"/>
            <a:ext cx="38195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3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0FDE-7FAD-9735-0E5D-89955F66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9DA1C-3B9B-AC67-8381-70FCBD18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6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ACBE5-BC34-3B22-5870-BDA724126972}"/>
              </a:ext>
            </a:extLst>
          </p:cNvPr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 err="1">
                <a:latin typeface="NanumSquareRoundOTF Bold"/>
                <a:ea typeface="NanumSquareRoundOTF Bold"/>
              </a:rPr>
              <a:t>토크나이저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8DD269-A6C8-CB7E-2148-69AFBB51600F}"/>
              </a:ext>
            </a:extLst>
          </p:cNvPr>
          <p:cNvSpPr/>
          <p:nvPr/>
        </p:nvSpPr>
        <p:spPr>
          <a:xfrm>
            <a:off x="1877962" y="1792263"/>
            <a:ext cx="8760542" cy="44343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9AB20-37A7-F611-FA77-F80E7BE1380D}"/>
              </a:ext>
            </a:extLst>
          </p:cNvPr>
          <p:cNvSpPr txBox="1"/>
          <p:nvPr/>
        </p:nvSpPr>
        <p:spPr>
          <a:xfrm>
            <a:off x="4390104" y="3693966"/>
            <a:ext cx="37362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err="1"/>
              <a:t>Subword</a:t>
            </a:r>
            <a:r>
              <a:rPr lang="en-US" altLang="ko-KR" sz="3500" dirty="0"/>
              <a:t> Tokenizer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68978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0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475" y="-181332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7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432592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 err="1">
                <a:latin typeface="NanumSquareRoundOTF Bold"/>
                <a:ea typeface="NanumSquareRoundOTF Bold"/>
              </a:rPr>
              <a:t>토크나이저</a:t>
            </a:r>
            <a:endParaRPr lang="en-US" altLang="ko-KR" sz="2400" b="1" dirty="0">
              <a:latin typeface="NanumSquareRoundOTF Bold"/>
              <a:ea typeface="NanumSquareRoundOTF Bold"/>
            </a:endParaRPr>
          </a:p>
        </p:txBody>
      </p:sp>
      <p:sp>
        <p:nvSpPr>
          <p:cNvPr id="38" name="내용 개체 틀 7"/>
          <p:cNvSpPr>
            <a:spLocks noGrp="1"/>
          </p:cNvSpPr>
          <p:nvPr/>
        </p:nvSpPr>
        <p:spPr>
          <a:xfrm>
            <a:off x="674264" y="1775510"/>
            <a:ext cx="11039975" cy="780491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rmAutofit/>
          </a:bodyPr>
          <a:lstStyle/>
          <a:p>
            <a:pPr marL="257040" indent="-257040" algn="l" defTabSz="914400">
              <a:lnSpc>
                <a:spcPct val="150000"/>
              </a:lnSpc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de, </a:t>
            </a:r>
            <a:r>
              <a:rPr kumimoji="0" lang="en-US" altLang="ko-KR" sz="1800" b="0" i="0" u="none" strike="noStrike" kern="1200" cap="none" spc="0" normalizeH="0" baseline="0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en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쌍에서 각각의 언어만 추출하여 따로 저장한다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F5FA3-6145-3C06-DA3A-3F2ED85C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3" y="3521257"/>
            <a:ext cx="9129303" cy="66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32670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8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226" y="995502"/>
            <a:ext cx="733231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en-US" altLang="ko-KR" sz="2400" b="1" dirty="0">
                <a:latin typeface="NanumSquareRoundOTF Bold"/>
                <a:ea typeface="NanumSquareRoundOTF Bold"/>
              </a:rPr>
              <a:t>Bert </a:t>
            </a:r>
            <a:r>
              <a:rPr lang="en-US" altLang="ko-KR" sz="2400" b="1" dirty="0" err="1">
                <a:latin typeface="NanumSquareRoundOTF Bold"/>
                <a:ea typeface="NanumSquareRoundOTF Bold"/>
              </a:rPr>
              <a:t>wordpiece</a:t>
            </a:r>
            <a:r>
              <a:rPr lang="en-US" altLang="ko-KR" sz="2400" b="1" dirty="0">
                <a:latin typeface="NanumSquareRoundOTF Bold"/>
                <a:ea typeface="NanumSquareRoundOTF Bold"/>
              </a:rPr>
              <a:t> Tokenizer 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매개변수 지정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F21D1CC-858B-D3CD-6092-3FFC9762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6" y="1894662"/>
            <a:ext cx="10515600" cy="6131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08F335F-49BF-356C-B3D0-2022CCBB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26" y="3429000"/>
            <a:ext cx="11348914" cy="2666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5200" y="-209907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500" dirty="0">
                <a:latin typeface="NanumSquareOTF ExtraBold"/>
                <a:ea typeface="NanumSquareOTF ExtraBold"/>
              </a:rPr>
              <a:t> 2. </a:t>
            </a:r>
            <a:r>
              <a:rPr lang="en-US" altLang="ko-KR" sz="3500" dirty="0" err="1">
                <a:latin typeface="NanumSquareOTF ExtraBold"/>
                <a:ea typeface="NanumSquareOTF ExtraBold"/>
              </a:rPr>
              <a:t>Subword</a:t>
            </a:r>
            <a:r>
              <a:rPr lang="en-US" altLang="ko-KR" sz="3500" dirty="0">
                <a:latin typeface="NanumSquareOTF ExtraBold"/>
                <a:ea typeface="NanumSquareOTF ExtraBold"/>
              </a:rPr>
              <a:t> Tokenizer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AE498AB-5C0C-4A4F-B6A2-2E79AD19D863}" type="slidenum">
              <a:rPr kumimoji="1" lang="en-US" altLang="en-US" sz="1200">
                <a:latin typeface="NanumSquareOTF Bold"/>
                <a:ea typeface="NanumSquareOTF Bold"/>
              </a:rPr>
              <a:pPr lvl="0">
                <a:defRPr/>
              </a:pPr>
              <a:t>9</a:t>
            </a:fld>
            <a:endParaRPr kumimoji="1" lang="en-US" altLang="en-US" sz="1200">
              <a:latin typeface="NanumSquareOTF Bold"/>
              <a:ea typeface="NanumSquareOTF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264" y="976279"/>
            <a:ext cx="733231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  <a:defRPr/>
            </a:pPr>
            <a:r>
              <a:rPr lang="ko-KR" altLang="en-US" sz="2400" b="1" dirty="0" err="1">
                <a:latin typeface="NanumSquareRoundOTF Bold"/>
                <a:ea typeface="NanumSquareRoundOTF Bold"/>
              </a:rPr>
              <a:t>토크나이저</a:t>
            </a:r>
            <a:r>
              <a:rPr lang="ko-KR" altLang="en-US" sz="2400" b="1" dirty="0">
                <a:latin typeface="NanumSquareRoundOTF Bold"/>
                <a:ea typeface="NanumSquareRoundOTF Bold"/>
              </a:rPr>
              <a:t> 모델 저장</a:t>
            </a:r>
          </a:p>
        </p:txBody>
      </p:sp>
      <p:sp>
        <p:nvSpPr>
          <p:cNvPr id="15" name="내용 개체 틀 7"/>
          <p:cNvSpPr>
            <a:spLocks noGrp="1"/>
          </p:cNvSpPr>
          <p:nvPr/>
        </p:nvSpPr>
        <p:spPr>
          <a:xfrm>
            <a:off x="674264" y="1745558"/>
            <a:ext cx="7534018" cy="1757144"/>
          </a:xfrm>
          <a:prstGeom prst="rect">
            <a:avLst/>
          </a:prstGeom>
          <a:solidFill>
            <a:srgbClr val="DFE4EF">
              <a:alpha val="100000"/>
            </a:srgbClr>
          </a:solidFill>
          <a:ln>
            <a:solidFill>
              <a:srgbClr val="DFE4EF">
                <a:alpha val="100000"/>
              </a:srgbClr>
            </a:solidFill>
          </a:ln>
        </p:spPr>
        <p:txBody>
          <a:bodyPr vert="horz" lIns="72000" tIns="108000" rIns="91440" bIns="45720">
            <a:no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함수의 매개변수로 </a:t>
            </a:r>
            <a:r>
              <a:rPr lang="en-US" altLang="ko-KR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dict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형태로 </a:t>
            </a:r>
            <a:r>
              <a:rPr lang="ko-KR" altLang="en-US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저장해놓은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NanumSquareRoundOTF Regular"/>
                <a:ea typeface="NanumSquareRoundOTF Regular"/>
              </a:rPr>
              <a:t>bert_vocab_args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를 사용</a:t>
            </a:r>
            <a:endParaRPr lang="en-US" altLang="ko-KR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Vocab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에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들어갈 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word-piece 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토큰들을 학습하여 저장한다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endParaRPr lang="en-US" altLang="ko-KR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  <a:p>
            <a:pPr marL="285750" indent="-28575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약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시간 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30</a:t>
            </a:r>
            <a:r>
              <a:rPr lang="ko-KR" altLang="en-US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분 소요되었다</a:t>
            </a:r>
            <a:r>
              <a:rPr lang="en-US" altLang="ko-KR" dirty="0">
                <a:solidFill>
                  <a:srgbClr val="000000"/>
                </a:solidFill>
                <a:latin typeface="NanumSquareRoundOTF Regular"/>
                <a:ea typeface="NanumSquareRoundOTF Regular"/>
              </a:rPr>
              <a:t>.</a:t>
            </a:r>
            <a:endParaRPr kumimoji="0" lang="en-US" altLang="ko-KR" b="0" i="0" u="none" strike="noStrike" kern="1200" cap="none" spc="0" normalizeH="0" baseline="0" dirty="0">
              <a:solidFill>
                <a:srgbClr val="000000"/>
              </a:solidFill>
              <a:latin typeface="NanumSquareRoundOTF Regular"/>
              <a:ea typeface="NanumSquareRoundOTF 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29A2A8-1BDE-CDD6-EA1D-CABB2CB8A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6" b="53505"/>
          <a:stretch/>
        </p:blipFill>
        <p:spPr>
          <a:xfrm>
            <a:off x="674264" y="4413728"/>
            <a:ext cx="11647651" cy="1637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3343</Words>
  <Application>Microsoft Office PowerPoint</Application>
  <PresentationFormat>와이드스크린</PresentationFormat>
  <Paragraphs>516</Paragraphs>
  <Slides>60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6" baseType="lpstr">
      <vt:lpstr>나눔스퀘어라운드OTF Bold</vt:lpstr>
      <vt:lpstr>나눔스퀘어OTF Bold</vt:lpstr>
      <vt:lpstr>맑은 고딕</vt:lpstr>
      <vt:lpstr>NanumSquareOTF ExtraBold</vt:lpstr>
      <vt:lpstr>Arial</vt:lpstr>
      <vt:lpstr>NanumSquareRoundOTF Bold</vt:lpstr>
      <vt:lpstr>Calibri</vt:lpstr>
      <vt:lpstr>바탕체</vt:lpstr>
      <vt:lpstr>NanumSquareRoundOTF Regular</vt:lpstr>
      <vt:lpstr>나눔스퀘어OTF ExtraBold</vt:lpstr>
      <vt:lpstr>Abadi</vt:lpstr>
      <vt:lpstr>Wingdings</vt:lpstr>
      <vt:lpstr>Cambria Math</vt:lpstr>
      <vt:lpstr>NanumSquareOTF Bold</vt:lpstr>
      <vt:lpstr>나눔스퀘어라운드OTF Regular</vt:lpstr>
      <vt:lpstr>Office 테마</vt:lpstr>
      <vt:lpstr>Attention Is All You Need Code Review</vt:lpstr>
      <vt:lpstr>PowerPoint 프레젠테이션</vt:lpstr>
      <vt:lpstr>1. 데이터셋 전처리</vt:lpstr>
      <vt:lpstr>1. 데이터셋 전처리</vt:lpstr>
      <vt:lpstr>1. 데이터셋 전처리</vt:lpstr>
      <vt:lpstr>PowerPoint 프레젠테이션</vt:lpstr>
      <vt:lpstr> 2. Subword Tokenizer</vt:lpstr>
      <vt:lpstr> 2. Subword Tokenizer</vt:lpstr>
      <vt:lpstr> 2. Subword Tokenizer</vt:lpstr>
      <vt:lpstr> 2. Subword Tokenizer </vt:lpstr>
      <vt:lpstr> 2. Subword Tokenizer</vt:lpstr>
      <vt:lpstr>2. Subword Tokenizer</vt:lpstr>
      <vt:lpstr> 2. Subword Tokenizer</vt:lpstr>
      <vt:lpstr> 2. Subword Tokenizer</vt:lpstr>
      <vt:lpstr> 2. Subword Tokenizer</vt:lpstr>
      <vt:lpstr> 2. Subword Tokenizer</vt:lpstr>
      <vt:lpstr> 2. Subword Tokenizer</vt:lpstr>
      <vt:lpstr> 2. Subword Tokenizer</vt:lpstr>
      <vt:lpstr> 2. Subword Tokenizer</vt:lpstr>
      <vt:lpstr> 2. Subword Tokenizer</vt:lpstr>
      <vt:lpstr> 3. 데이터셋 전처리</vt:lpstr>
      <vt:lpstr> 3. 데이터셋 전처리</vt:lpstr>
      <vt:lpstr> 3. 데이터셋 전처리</vt:lpstr>
      <vt:lpstr> 3. 데이터셋 전처리</vt:lpstr>
      <vt:lpstr> 3. 데이터셋 전처리</vt:lpstr>
      <vt:lpstr>4. Input Embedding</vt:lpstr>
      <vt:lpstr> 4. Input Embedding</vt:lpstr>
      <vt:lpstr>4. Input Embedding</vt:lpstr>
      <vt:lpstr> 4. Input Embedding</vt:lpstr>
      <vt:lpstr> 4. Input Embedding</vt:lpstr>
      <vt:lpstr>4. Base Attention, Self-Attention</vt:lpstr>
      <vt:lpstr>4. Encoder-Decoder Attention</vt:lpstr>
      <vt:lpstr>4. Feed Forward Nerual Network</vt:lpstr>
      <vt:lpstr>4. Encoder Layer</vt:lpstr>
      <vt:lpstr>4. Encoder</vt:lpstr>
      <vt:lpstr>4. Decoder Layer</vt:lpstr>
      <vt:lpstr>4. Decoder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5. Training</vt:lpstr>
      <vt:lpstr>6. Inference</vt:lpstr>
      <vt:lpstr>6. Inference</vt:lpstr>
      <vt:lpstr>6. Inference</vt:lpstr>
      <vt:lpstr>6. Inference</vt:lpstr>
      <vt:lpstr>6. Inference</vt:lpstr>
      <vt:lpstr>6. Inference</vt:lpstr>
      <vt:lpstr>6. Inference</vt:lpstr>
      <vt:lpstr>6. Inference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최진욱</dc:creator>
  <cp:lastModifiedBy>이재욱</cp:lastModifiedBy>
  <cp:revision>298</cp:revision>
  <dcterms:created xsi:type="dcterms:W3CDTF">2022-05-22T16:47:19Z</dcterms:created>
  <dcterms:modified xsi:type="dcterms:W3CDTF">2024-02-22T03:26:53Z</dcterms:modified>
  <cp:version/>
</cp:coreProperties>
</file>